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712" r:id="rId5"/>
    <p:sldMasterId id="2147483749" r:id="rId6"/>
  </p:sldMasterIdLst>
  <p:notesMasterIdLst>
    <p:notesMasterId r:id="rId40"/>
  </p:notesMasterIdLst>
  <p:sldIdLst>
    <p:sldId id="262" r:id="rId7"/>
    <p:sldId id="10555" r:id="rId8"/>
    <p:sldId id="10554" r:id="rId9"/>
    <p:sldId id="10552" r:id="rId10"/>
    <p:sldId id="10566" r:id="rId11"/>
    <p:sldId id="10560" r:id="rId12"/>
    <p:sldId id="10557" r:id="rId13"/>
    <p:sldId id="10558" r:id="rId14"/>
    <p:sldId id="10522" r:id="rId15"/>
    <p:sldId id="10551" r:id="rId16"/>
    <p:sldId id="10538" r:id="rId17"/>
    <p:sldId id="10524" r:id="rId18"/>
    <p:sldId id="10544" r:id="rId19"/>
    <p:sldId id="10525" r:id="rId20"/>
    <p:sldId id="10562" r:id="rId21"/>
    <p:sldId id="10526" r:id="rId22"/>
    <p:sldId id="10567" r:id="rId23"/>
    <p:sldId id="10568" r:id="rId24"/>
    <p:sldId id="10564" r:id="rId25"/>
    <p:sldId id="10529" r:id="rId26"/>
    <p:sldId id="10561" r:id="rId27"/>
    <p:sldId id="10563" r:id="rId28"/>
    <p:sldId id="10530" r:id="rId29"/>
    <p:sldId id="10548" r:id="rId30"/>
    <p:sldId id="10550" r:id="rId31"/>
    <p:sldId id="10545" r:id="rId32"/>
    <p:sldId id="10546" r:id="rId33"/>
    <p:sldId id="10547" r:id="rId34"/>
    <p:sldId id="10531" r:id="rId35"/>
    <p:sldId id="10540" r:id="rId36"/>
    <p:sldId id="10565" r:id="rId37"/>
    <p:sldId id="10527" r:id="rId38"/>
    <p:sldId id="1052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stin" initials="D" lastIdx="1" clrIdx="0">
    <p:extLst>
      <p:ext uri="{19B8F6BF-5375-455C-9EA6-DF929625EA0E}">
        <p15:presenceInfo xmlns:p15="http://schemas.microsoft.com/office/powerpoint/2012/main" userId="S::Dustin.Dorsey@LPNT.net::c80f5500-41d5-4335-8d11-840378b994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1D32"/>
    <a:srgbClr val="41B9B6"/>
    <a:srgbClr val="1949FF"/>
    <a:srgbClr val="BF3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8212" autoAdjust="0"/>
  </p:normalViewPr>
  <p:slideViewPr>
    <p:cSldViewPr snapToGrid="0">
      <p:cViewPr varScale="1">
        <p:scale>
          <a:sx n="67" d="100"/>
          <a:sy n="67" d="100"/>
        </p:scale>
        <p:origin x="1157"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2T12:53:50.762" idx="1">
    <p:pos x="10" y="1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45AB1-92BA-480F-BE97-51F07A5FC60E}"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2F8AE-7F80-427A-BA49-98349BB6E708}" type="slidenum">
              <a:rPr lang="en-US" smtClean="0"/>
              <a:t>‹#›</a:t>
            </a:fld>
            <a:endParaRPr lang="en-US"/>
          </a:p>
        </p:txBody>
      </p:sp>
    </p:spTree>
    <p:extLst>
      <p:ext uri="{BB962C8B-B14F-4D97-AF65-F5344CB8AC3E}">
        <p14:creationId xmlns:p14="http://schemas.microsoft.com/office/powerpoint/2010/main" val="583391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windows-server/get-started/azure-hybrid-benefi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ortinet.com/blog/industry-trends/ihs-markit-fortinet-cloud-report-insights.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Agenda </a:t>
            </a:r>
          </a:p>
        </p:txBody>
      </p:sp>
      <p:sp>
        <p:nvSpPr>
          <p:cNvPr id="4" name="Slide Number Placeholder 3"/>
          <p:cNvSpPr>
            <a:spLocks noGrp="1"/>
          </p:cNvSpPr>
          <p:nvPr>
            <p:ph type="sldNum" sz="quarter" idx="5"/>
          </p:nvPr>
        </p:nvSpPr>
        <p:spPr/>
        <p:txBody>
          <a:bodyPr/>
          <a:lstStyle/>
          <a:p>
            <a:fld id="{8A32F8AE-7F80-427A-BA49-98349BB6E708}" type="slidenum">
              <a:rPr lang="en-US" smtClean="0"/>
              <a:t>2</a:t>
            </a:fld>
            <a:endParaRPr lang="en-US"/>
          </a:p>
        </p:txBody>
      </p:sp>
    </p:spTree>
    <p:extLst>
      <p:ext uri="{BB962C8B-B14F-4D97-AF65-F5344CB8AC3E}">
        <p14:creationId xmlns:p14="http://schemas.microsoft.com/office/powerpoint/2010/main" val="3538271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can assist with building ROI and making the case for that</a:t>
            </a:r>
          </a:p>
          <a:p>
            <a:endParaRPr lang="en-US"/>
          </a:p>
          <a:p>
            <a:r>
              <a:rPr lang="en-US" sz="1200" b="0" i="0" kern="1200">
                <a:solidFill>
                  <a:schemeClr val="tx1"/>
                </a:solidFill>
                <a:effectLst/>
                <a:latin typeface="+mn-lt"/>
                <a:ea typeface="+mn-ea"/>
                <a:cs typeface="+mn-cs"/>
              </a:rPr>
              <a:t>Used to realize potential savings of on-prem vs the cloud. The problem with this tool it is very time-consuming (both in entering the data and collecting it) to try to build an accurate estimate, although if you spend the time it returns some great data and fantastic charts that you can share with the business</a:t>
            </a:r>
            <a:endParaRPr lang="en-US"/>
          </a:p>
        </p:txBody>
      </p:sp>
      <p:sp>
        <p:nvSpPr>
          <p:cNvPr id="4" name="Slide Number Placeholder 3"/>
          <p:cNvSpPr>
            <a:spLocks noGrp="1"/>
          </p:cNvSpPr>
          <p:nvPr>
            <p:ph type="sldNum" sz="quarter" idx="5"/>
          </p:nvPr>
        </p:nvSpPr>
        <p:spPr/>
        <p:txBody>
          <a:bodyPr/>
          <a:lstStyle/>
          <a:p>
            <a:fld id="{8A32F8AE-7F80-427A-BA49-98349BB6E708}" type="slidenum">
              <a:rPr lang="en-US" smtClean="0"/>
              <a:t>11</a:t>
            </a:fld>
            <a:endParaRPr lang="en-US"/>
          </a:p>
        </p:txBody>
      </p:sp>
    </p:spTree>
    <p:extLst>
      <p:ext uri="{BB962C8B-B14F-4D97-AF65-F5344CB8AC3E}">
        <p14:creationId xmlns:p14="http://schemas.microsoft.com/office/powerpoint/2010/main" val="88176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tool allows you to determine your run rate in Azure</a:t>
            </a:r>
          </a:p>
          <a:p>
            <a:endParaRPr lang="en-US"/>
          </a:p>
          <a:p>
            <a:r>
              <a:rPr lang="en-US" b="1"/>
              <a:t>Do DEMO of this tool</a:t>
            </a:r>
          </a:p>
        </p:txBody>
      </p:sp>
      <p:sp>
        <p:nvSpPr>
          <p:cNvPr id="4" name="Slide Number Placeholder 3"/>
          <p:cNvSpPr>
            <a:spLocks noGrp="1"/>
          </p:cNvSpPr>
          <p:nvPr>
            <p:ph type="sldNum" sz="quarter" idx="5"/>
          </p:nvPr>
        </p:nvSpPr>
        <p:spPr/>
        <p:txBody>
          <a:bodyPr/>
          <a:lstStyle/>
          <a:p>
            <a:fld id="{8A32F8AE-7F80-427A-BA49-98349BB6E708}" type="slidenum">
              <a:rPr lang="en-US" smtClean="0"/>
              <a:t>12</a:t>
            </a:fld>
            <a:endParaRPr lang="en-US"/>
          </a:p>
        </p:txBody>
      </p:sp>
    </p:spTree>
    <p:extLst>
      <p:ext uri="{BB962C8B-B14F-4D97-AF65-F5344CB8AC3E}">
        <p14:creationId xmlns:p14="http://schemas.microsoft.com/office/powerpoint/2010/main" val="1570856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tool allows you to determine your run rate in Azure</a:t>
            </a:r>
          </a:p>
          <a:p>
            <a:endParaRPr lang="en-US" dirty="0"/>
          </a:p>
          <a:p>
            <a:r>
              <a:rPr lang="en-US" b="1" dirty="0"/>
              <a:t>Do DEMO of this tool</a:t>
            </a:r>
          </a:p>
          <a:p>
            <a:endParaRPr lang="en-US" b="1" dirty="0"/>
          </a:p>
          <a:p>
            <a:pPr marL="228600" indent="-228600">
              <a:buAutoNum type="arabicPeriod"/>
            </a:pPr>
            <a:r>
              <a:rPr lang="en-US" b="1" dirty="0"/>
              <a:t>Building a price estimate</a:t>
            </a:r>
          </a:p>
          <a:p>
            <a:pPr marL="228600" indent="-228600">
              <a:buAutoNum type="arabicPeriod"/>
            </a:pPr>
            <a:r>
              <a:rPr lang="en-US" b="1" dirty="0"/>
              <a:t>Labeling</a:t>
            </a:r>
          </a:p>
          <a:p>
            <a:pPr marL="228600" indent="-228600">
              <a:buAutoNum type="arabicPeriod"/>
            </a:pPr>
            <a:r>
              <a:rPr lang="en-US" b="1" dirty="0"/>
              <a:t>Cloning items</a:t>
            </a:r>
          </a:p>
          <a:p>
            <a:pPr marL="228600" indent="-228600">
              <a:buAutoNum type="arabicPeriod"/>
            </a:pPr>
            <a:r>
              <a:rPr lang="en-US" b="1" dirty="0"/>
              <a:t>Exporting the results</a:t>
            </a:r>
          </a:p>
          <a:p>
            <a:pPr marL="228600" indent="-228600">
              <a:buAutoNum type="arabicPeriod"/>
            </a:pPr>
            <a:endParaRPr lang="en-US" b="1" dirty="0"/>
          </a:p>
        </p:txBody>
      </p:sp>
      <p:sp>
        <p:nvSpPr>
          <p:cNvPr id="4" name="Slide Number Placeholder 3"/>
          <p:cNvSpPr>
            <a:spLocks noGrp="1"/>
          </p:cNvSpPr>
          <p:nvPr>
            <p:ph type="sldNum" sz="quarter" idx="5"/>
          </p:nvPr>
        </p:nvSpPr>
        <p:spPr/>
        <p:txBody>
          <a:bodyPr/>
          <a:lstStyle/>
          <a:p>
            <a:fld id="{8A32F8AE-7F80-427A-BA49-98349BB6E708}" type="slidenum">
              <a:rPr lang="en-US" smtClean="0"/>
              <a:t>13</a:t>
            </a:fld>
            <a:endParaRPr lang="en-US"/>
          </a:p>
        </p:txBody>
      </p:sp>
    </p:spTree>
    <p:extLst>
      <p:ext uri="{BB962C8B-B14F-4D97-AF65-F5344CB8AC3E}">
        <p14:creationId xmlns:p14="http://schemas.microsoft.com/office/powerpoint/2010/main" val="2544963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Important things to remember with the calculator:</a:t>
            </a:r>
          </a:p>
          <a:p>
            <a:pPr marL="228600" indent="-228600">
              <a:buAutoNum type="arabicPeriod"/>
            </a:pPr>
            <a:r>
              <a:rPr lang="en-US" sz="1200" b="0" i="0" kern="1200">
                <a:solidFill>
                  <a:schemeClr val="tx1"/>
                </a:solidFill>
                <a:effectLst/>
                <a:latin typeface="+mn-lt"/>
                <a:ea typeface="+mn-ea"/>
                <a:cs typeface="+mn-cs"/>
              </a:rPr>
              <a:t>Try not to underestimate when using the calculator. Small costs that you can overlook can add up to a lot. It’s better to overestimate and avoid price shock later.</a:t>
            </a:r>
          </a:p>
          <a:p>
            <a:pPr marL="228600" indent="-228600">
              <a:buAutoNum type="arabicPeriod"/>
            </a:pP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2. Avoid GUESSING! If you do not know, check. Everything you add there should be backed up with data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3. The Azure calculator does not tell you which products have dependencies on others. You need to do your research and make sure you are including everything.</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4. Hit the SAVE button when you add things…. The most important button on the calculator</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5. Use it throughout the analysis process…. Things will change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6. Add 20% to your cost for your budget… Or at least make sure that is not a </a:t>
            </a:r>
            <a:r>
              <a:rPr lang="en-US" sz="1200" b="0" i="0" kern="1200" err="1">
                <a:solidFill>
                  <a:schemeClr val="tx1"/>
                </a:solidFill>
                <a:effectLst/>
                <a:latin typeface="+mn-lt"/>
                <a:ea typeface="+mn-ea"/>
                <a:cs typeface="+mn-cs"/>
              </a:rPr>
              <a:t>dealbreaker</a:t>
            </a:r>
            <a:r>
              <a:rPr lang="en-US" sz="1200" b="0" i="0" kern="1200">
                <a:solidFill>
                  <a:schemeClr val="tx1"/>
                </a:solidFill>
                <a:effectLst/>
                <a:latin typeface="+mn-lt"/>
                <a:ea typeface="+mn-ea"/>
                <a:cs typeface="+mn-cs"/>
              </a:rPr>
              <a:t>. Things can and will change once you start implementing </a:t>
            </a:r>
          </a:p>
          <a:p>
            <a:endParaRPr lang="en-US"/>
          </a:p>
        </p:txBody>
      </p:sp>
      <p:sp>
        <p:nvSpPr>
          <p:cNvPr id="4" name="Slide Number Placeholder 3"/>
          <p:cNvSpPr>
            <a:spLocks noGrp="1"/>
          </p:cNvSpPr>
          <p:nvPr>
            <p:ph type="sldNum" sz="quarter" idx="5"/>
          </p:nvPr>
        </p:nvSpPr>
        <p:spPr/>
        <p:txBody>
          <a:bodyPr/>
          <a:lstStyle/>
          <a:p>
            <a:fld id="{8A32F8AE-7F80-427A-BA49-98349BB6E708}" type="slidenum">
              <a:rPr lang="en-US" smtClean="0"/>
              <a:t>14</a:t>
            </a:fld>
            <a:endParaRPr lang="en-US"/>
          </a:p>
        </p:txBody>
      </p:sp>
    </p:spTree>
    <p:extLst>
      <p:ext uri="{BB962C8B-B14F-4D97-AF65-F5344CB8AC3E}">
        <p14:creationId xmlns:p14="http://schemas.microsoft.com/office/powerpoint/2010/main" val="2421503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0C7EFC2-8D29-470E-97E8-8DE79F45DF9B}"/>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Use the Azure Calculator to the MAX. Create estimates, manipulate, clone, experiment, etc. and take time to step back and evaluate. Ask yourselves the questions of where will change have an impact, what needs a different approach, how can cost be optimized, and why does this add value to the organization? And lastly, get comfortable with Azure. Its all about the detail, know it inside and out, the options, the limits, the products, and most importantly the cost.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Calculate</a:t>
            </a:r>
          </a:p>
          <a:p>
            <a:r>
              <a:rPr lang="en-US" sz="1200" b="0" i="0" kern="1200" dirty="0">
                <a:solidFill>
                  <a:schemeClr val="tx1"/>
                </a:solidFill>
                <a:effectLst/>
                <a:latin typeface="+mn-lt"/>
                <a:ea typeface="+mn-ea"/>
                <a:cs typeface="+mn-cs"/>
              </a:rPr>
              <a:t>· Evaluate</a:t>
            </a:r>
          </a:p>
          <a:p>
            <a:r>
              <a:rPr lang="en-US" sz="1200" b="0" i="0" kern="1200" dirty="0">
                <a:solidFill>
                  <a:schemeClr val="tx1"/>
                </a:solidFill>
                <a:effectLst/>
                <a:latin typeface="+mn-lt"/>
                <a:ea typeface="+mn-ea"/>
                <a:cs typeface="+mn-cs"/>
              </a:rPr>
              <a:t>· Infiltrate</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Let's talk about some major cost considerations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8.7 cents per GB &lt; 10 TB  --- $870</a:t>
            </a:r>
          </a:p>
          <a:p>
            <a:endParaRPr lang="en-US" dirty="0"/>
          </a:p>
        </p:txBody>
      </p:sp>
      <p:sp>
        <p:nvSpPr>
          <p:cNvPr id="4" name="Slide Number Placeholder 3"/>
          <p:cNvSpPr>
            <a:spLocks noGrp="1"/>
          </p:cNvSpPr>
          <p:nvPr>
            <p:ph type="sldNum" sz="quarter" idx="5"/>
          </p:nvPr>
        </p:nvSpPr>
        <p:spPr/>
        <p:txBody>
          <a:bodyPr/>
          <a:lstStyle/>
          <a:p>
            <a:fld id="{8A32F8AE-7F80-427A-BA49-98349BB6E708}" type="slidenum">
              <a:rPr lang="en-US" smtClean="0"/>
              <a:t>16</a:t>
            </a:fld>
            <a:endParaRPr lang="en-US"/>
          </a:p>
        </p:txBody>
      </p:sp>
    </p:spTree>
    <p:extLst>
      <p:ext uri="{BB962C8B-B14F-4D97-AF65-F5344CB8AC3E}">
        <p14:creationId xmlns:p14="http://schemas.microsoft.com/office/powerpoint/2010/main" val="2329269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products are you going to use? And understand your costs associated with each? </a:t>
            </a:r>
          </a:p>
        </p:txBody>
      </p:sp>
      <p:sp>
        <p:nvSpPr>
          <p:cNvPr id="4" name="Slide Number Placeholder 3"/>
          <p:cNvSpPr>
            <a:spLocks noGrp="1"/>
          </p:cNvSpPr>
          <p:nvPr>
            <p:ph type="sldNum" sz="quarter" idx="5"/>
          </p:nvPr>
        </p:nvSpPr>
        <p:spPr/>
        <p:txBody>
          <a:bodyPr/>
          <a:lstStyle/>
          <a:p>
            <a:fld id="{8A32F8AE-7F80-427A-BA49-98349BB6E708}" type="slidenum">
              <a:rPr lang="en-US" smtClean="0"/>
              <a:t>17</a:t>
            </a:fld>
            <a:endParaRPr lang="en-US"/>
          </a:p>
        </p:txBody>
      </p:sp>
    </p:spTree>
    <p:extLst>
      <p:ext uri="{BB962C8B-B14F-4D97-AF65-F5344CB8AC3E}">
        <p14:creationId xmlns:p14="http://schemas.microsoft.com/office/powerpoint/2010/main" val="2152922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2F8AE-7F80-427A-BA49-98349BB6E708}" type="slidenum">
              <a:rPr lang="en-US" smtClean="0"/>
              <a:t>18</a:t>
            </a:fld>
            <a:endParaRPr lang="en-US"/>
          </a:p>
        </p:txBody>
      </p:sp>
    </p:spTree>
    <p:extLst>
      <p:ext uri="{BB962C8B-B14F-4D97-AF65-F5344CB8AC3E}">
        <p14:creationId xmlns:p14="http://schemas.microsoft.com/office/powerpoint/2010/main" val="77184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Networking things to consider that impact cost: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Latency and how it may affect the end user experience. Determine what location you plan to use.</a:t>
            </a:r>
          </a:p>
          <a:p>
            <a:r>
              <a:rPr lang="en-US" sz="1200" b="0" i="0" kern="1200" dirty="0">
                <a:solidFill>
                  <a:schemeClr val="tx1"/>
                </a:solidFill>
                <a:effectLst/>
                <a:latin typeface="+mn-lt"/>
                <a:ea typeface="+mn-ea"/>
                <a:cs typeface="+mn-cs"/>
              </a:rPr>
              <a:t>	* Note: The nearest Azure data center may not necessarily provide the lowest latency</a:t>
            </a:r>
          </a:p>
          <a:p>
            <a:r>
              <a:rPr lang="en-US" sz="1200" b="0" i="0" kern="1200" dirty="0">
                <a:solidFill>
                  <a:schemeClr val="tx1"/>
                </a:solidFill>
                <a:effectLst/>
                <a:latin typeface="+mn-lt"/>
                <a:ea typeface="+mn-ea"/>
                <a:cs typeface="+mn-cs"/>
              </a:rPr>
              <a:t>	* Note: There can also be a slight cost difference on costs in different regions</a:t>
            </a:r>
          </a:p>
          <a:p>
            <a:r>
              <a:rPr lang="en-US" sz="1200" b="0" i="0" kern="1200" dirty="0">
                <a:solidFill>
                  <a:schemeClr val="tx1"/>
                </a:solidFill>
                <a:effectLst/>
                <a:latin typeface="+mn-lt"/>
                <a:ea typeface="+mn-ea"/>
                <a:cs typeface="+mn-cs"/>
              </a:rPr>
              <a:t>	* There are some good tools to determine latency from your location to the Azure data centers that you can use as a guide</a:t>
            </a:r>
          </a:p>
          <a:p>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Azurespeed</a:t>
            </a:r>
            <a:r>
              <a:rPr lang="en-US" sz="1200" b="0" i="0" kern="1200" dirty="0">
                <a:solidFill>
                  <a:schemeClr val="tx1"/>
                </a:solidFill>
                <a:effectLst/>
                <a:latin typeface="+mn-lt"/>
                <a:ea typeface="+mn-ea"/>
                <a:cs typeface="+mn-cs"/>
              </a:rPr>
              <a:t> – shows network latency in real time from your IP location</a:t>
            </a:r>
          </a:p>
          <a:p>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Azurespeedtest</a:t>
            </a:r>
            <a:r>
              <a:rPr lang="en-US" sz="1200" b="0" i="0" kern="1200" dirty="0">
                <a:solidFill>
                  <a:schemeClr val="tx1"/>
                </a:solidFill>
                <a:effectLst/>
                <a:latin typeface="+mn-lt"/>
                <a:ea typeface="+mn-ea"/>
                <a:cs typeface="+mn-cs"/>
              </a:rPr>
              <a:t> – measures your latency to Blob storage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·Need to understand data transfers as this has an associated cost</a:t>
            </a:r>
          </a:p>
          <a:p>
            <a:r>
              <a:rPr lang="en-US" sz="1200" b="0" i="0" kern="1200" dirty="0">
                <a:solidFill>
                  <a:schemeClr val="tx1"/>
                </a:solidFill>
                <a:effectLst/>
                <a:latin typeface="+mn-lt"/>
                <a:ea typeface="+mn-ea"/>
                <a:cs typeface="+mn-cs"/>
              </a:rPr>
              <a:t>	* No cost for inbound, but there is a charge for outbound</a:t>
            </a:r>
          </a:p>
          <a:p>
            <a:r>
              <a:rPr lang="en-US" sz="1200" b="0" i="0" kern="1200" dirty="0">
                <a:solidFill>
                  <a:schemeClr val="tx1"/>
                </a:solidFill>
                <a:effectLst/>
                <a:latin typeface="+mn-lt"/>
                <a:ea typeface="+mn-ea"/>
                <a:cs typeface="+mn-cs"/>
              </a:rPr>
              <a:t>	* You probably want to try to gain some insight into the volume of network traffic that will travel across your VPN connection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Need to determine how much bandwidth you need… What is the volume of expected network traffic generated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Does this need to be running all the time? Or what is the runtime.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Are you working with external connections where you may need a B2B VPN?</a:t>
            </a:r>
          </a:p>
          <a:p>
            <a:endParaRPr lang="en-US" dirty="0"/>
          </a:p>
        </p:txBody>
      </p:sp>
      <p:sp>
        <p:nvSpPr>
          <p:cNvPr id="4" name="Slide Number Placeholder 3"/>
          <p:cNvSpPr>
            <a:spLocks noGrp="1"/>
          </p:cNvSpPr>
          <p:nvPr>
            <p:ph type="sldNum" sz="quarter" idx="5"/>
          </p:nvPr>
        </p:nvSpPr>
        <p:spPr/>
        <p:txBody>
          <a:bodyPr/>
          <a:lstStyle/>
          <a:p>
            <a:fld id="{8A32F8AE-7F80-427A-BA49-98349BB6E708}" type="slidenum">
              <a:rPr lang="en-US" smtClean="0"/>
              <a:t>19</a:t>
            </a:fld>
            <a:endParaRPr lang="en-US"/>
          </a:p>
        </p:txBody>
      </p:sp>
    </p:spTree>
    <p:extLst>
      <p:ext uri="{BB962C8B-B14F-4D97-AF65-F5344CB8AC3E}">
        <p14:creationId xmlns:p14="http://schemas.microsoft.com/office/powerpoint/2010/main" val="666452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Will you need ExpressRoute now or in the future? Use Azure ExpressRoute to create private connections between Azure datacenters and infrastructure on your premises or in a colocation environment. ExpressRoute connections don't go over the public Internet, and they offer more reliability, faster speeds, and lower latencies than typical Internet connections. In some cases, using ExpressRoute connections to transfer data between on-premises systems and Azure can give you significant cost benefits. With ExpressRoute, establish connections to Azure at an ExpressRoute location, such as an Exchange provider facility, or directly connect to Azure from your existing WAN network, such as a multiprotocol label switching (MPLS) VPN, provided by a network service provider.</a:t>
            </a:r>
          </a:p>
          <a:p>
            <a:endParaRPr lang="en-US"/>
          </a:p>
          <a:p>
            <a:r>
              <a:rPr lang="en-US"/>
              <a:t>ExpressRoute is a service that enables you to create private connections between Azure datacenters and infrastructure that's on your premises or in a colocation environment.</a:t>
            </a:r>
          </a:p>
        </p:txBody>
      </p:sp>
      <p:sp>
        <p:nvSpPr>
          <p:cNvPr id="4" name="Slide Number Placeholder 3"/>
          <p:cNvSpPr>
            <a:spLocks noGrp="1"/>
          </p:cNvSpPr>
          <p:nvPr>
            <p:ph type="sldNum" sz="quarter" idx="5"/>
          </p:nvPr>
        </p:nvSpPr>
        <p:spPr/>
        <p:txBody>
          <a:bodyPr/>
          <a:lstStyle/>
          <a:p>
            <a:fld id="{8A32F8AE-7F80-427A-BA49-98349BB6E708}" type="slidenum">
              <a:rPr lang="en-US" smtClean="0"/>
              <a:t>20</a:t>
            </a:fld>
            <a:endParaRPr lang="en-US"/>
          </a:p>
        </p:txBody>
      </p:sp>
    </p:spTree>
    <p:extLst>
      <p:ext uri="{BB962C8B-B14F-4D97-AF65-F5344CB8AC3E}">
        <p14:creationId xmlns:p14="http://schemas.microsoft.com/office/powerpoint/2010/main" val="415982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Agenda </a:t>
            </a:r>
          </a:p>
        </p:txBody>
      </p:sp>
      <p:sp>
        <p:nvSpPr>
          <p:cNvPr id="4" name="Slide Number Placeholder 3"/>
          <p:cNvSpPr>
            <a:spLocks noGrp="1"/>
          </p:cNvSpPr>
          <p:nvPr>
            <p:ph type="sldNum" sz="quarter" idx="5"/>
          </p:nvPr>
        </p:nvSpPr>
        <p:spPr/>
        <p:txBody>
          <a:bodyPr/>
          <a:lstStyle/>
          <a:p>
            <a:fld id="{8A32F8AE-7F80-427A-BA49-98349BB6E708}" type="slidenum">
              <a:rPr lang="en-US" smtClean="0"/>
              <a:t>3</a:t>
            </a:fld>
            <a:endParaRPr lang="en-US"/>
          </a:p>
        </p:txBody>
      </p:sp>
    </p:spTree>
    <p:extLst>
      <p:ext uri="{BB962C8B-B14F-4D97-AF65-F5344CB8AC3E}">
        <p14:creationId xmlns:p14="http://schemas.microsoft.com/office/powerpoint/2010/main" val="2119537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Ways to control costs:</a:t>
            </a:r>
          </a:p>
          <a:p>
            <a:pPr marL="228600" indent="-228600">
              <a:buAutoNum type="arabicPeriod"/>
            </a:pPr>
            <a:r>
              <a:rPr lang="en-US" sz="1200" b="0" i="0" kern="1200" dirty="0">
                <a:solidFill>
                  <a:schemeClr val="tx1"/>
                </a:solidFill>
                <a:effectLst/>
                <a:latin typeface="+mn-lt"/>
                <a:ea typeface="+mn-ea"/>
                <a:cs typeface="+mn-cs"/>
              </a:rPr>
              <a:t>Utilize reserved pricing (commitment of 1 or 3 years) can have significant cost savings.</a:t>
            </a:r>
          </a:p>
          <a:p>
            <a:pPr marL="0" indent="0">
              <a:buNone/>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Azure Hybrid Benefit – This allows you to bring on-prem Windows and SQL licenses to the cloud</a:t>
            </a:r>
          </a:p>
          <a:p>
            <a:r>
              <a:rPr lang="en-US" sz="1200" b="0" i="0" kern="1200" dirty="0">
                <a:solidFill>
                  <a:schemeClr val="tx1"/>
                </a:solidFill>
                <a:effectLst/>
                <a:latin typeface="+mn-lt"/>
                <a:ea typeface="+mn-ea"/>
                <a:cs typeface="+mn-cs"/>
              </a:rPr>
              <a:t>	a. Must have software assurance</a:t>
            </a:r>
          </a:p>
          <a:p>
            <a:r>
              <a:rPr lang="en-US" sz="1200" b="0" i="0" kern="1200" dirty="0">
                <a:solidFill>
                  <a:schemeClr val="tx1"/>
                </a:solidFill>
                <a:effectLst/>
                <a:latin typeface="+mn-lt"/>
                <a:ea typeface="+mn-ea"/>
                <a:cs typeface="+mn-cs"/>
              </a:rPr>
              <a:t>	b. Are the license on a volume licensing program and will it continue to be renewed? This may depend on whether you plan to move everything to cloud or run hybrid. If you run 	hybrid then, hybrid benefit is a great advantage</a:t>
            </a:r>
          </a:p>
          <a:p>
            <a:r>
              <a:rPr lang="en-US" sz="1200" b="0" i="0" kern="1200" dirty="0">
                <a:solidFill>
                  <a:schemeClr val="tx1"/>
                </a:solidFill>
                <a:effectLst/>
                <a:latin typeface="+mn-lt"/>
                <a:ea typeface="+mn-ea"/>
                <a:cs typeface="+mn-cs"/>
              </a:rPr>
              <a:t>	c. There are some conversions made for Windows licenses from on-prem to the cloud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Use running hours as a way to control cost. By default everything is 730 hours a month which means 24/7.</a:t>
            </a:r>
          </a:p>
          <a:p>
            <a:r>
              <a:rPr lang="en-US" sz="1200" b="0" i="0" kern="1200" dirty="0">
                <a:solidFill>
                  <a:schemeClr val="tx1"/>
                </a:solidFill>
                <a:effectLst/>
                <a:latin typeface="+mn-lt"/>
                <a:ea typeface="+mn-ea"/>
                <a:cs typeface="+mn-cs"/>
              </a:rPr>
              <a:t>	a. Use Start\Stop to create automated schedules to turn off things when they are not being used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Really consider what you are building and if there is better way. If you are building a VM is there an opportunity to take advantage of a </a:t>
            </a:r>
            <a:r>
              <a:rPr lang="en-US" sz="1200" b="0" i="0" kern="1200" dirty="0" err="1">
                <a:solidFill>
                  <a:schemeClr val="tx1"/>
                </a:solidFill>
                <a:effectLst/>
                <a:latin typeface="+mn-lt"/>
                <a:ea typeface="+mn-ea"/>
                <a:cs typeface="+mn-cs"/>
              </a:rPr>
              <a:t>Paas</a:t>
            </a:r>
            <a:r>
              <a:rPr lang="en-US" sz="1200" b="0" i="0" kern="1200" dirty="0">
                <a:solidFill>
                  <a:schemeClr val="tx1"/>
                </a:solidFill>
                <a:effectLst/>
                <a:latin typeface="+mn-lt"/>
                <a:ea typeface="+mn-ea"/>
                <a:cs typeface="+mn-cs"/>
              </a:rPr>
              <a:t> offering.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Remove\turn off things you not need </a:t>
            </a:r>
          </a:p>
          <a:p>
            <a:r>
              <a:rPr lang="en-US" sz="1200" b="0" i="0" kern="1200" dirty="0">
                <a:solidFill>
                  <a:schemeClr val="tx1"/>
                </a:solidFill>
                <a:effectLst/>
                <a:latin typeface="+mn-lt"/>
                <a:ea typeface="+mn-ea"/>
                <a:cs typeface="+mn-cs"/>
              </a:rPr>
              <a:t>	* Be sure to look back on unused resources in Azure to make sure you are not paying for things you are not using. Have seen virtual machines get deleted, but the disks and 	stored data remain active which incurs obsolete costs. Public IP’s no longer attached to anything can also incur charges. Old objects, evens ones without a cost, can still create a 	cluster</a:t>
            </a:r>
          </a:p>
          <a:p>
            <a:endParaRPr lang="en-US" dirty="0"/>
          </a:p>
        </p:txBody>
      </p:sp>
      <p:sp>
        <p:nvSpPr>
          <p:cNvPr id="4" name="Slide Number Placeholder 3"/>
          <p:cNvSpPr>
            <a:spLocks noGrp="1"/>
          </p:cNvSpPr>
          <p:nvPr>
            <p:ph type="sldNum" sz="quarter" idx="5"/>
          </p:nvPr>
        </p:nvSpPr>
        <p:spPr/>
        <p:txBody>
          <a:bodyPr/>
          <a:lstStyle/>
          <a:p>
            <a:fld id="{8A32F8AE-7F80-427A-BA49-98349BB6E708}" type="slidenum">
              <a:rPr lang="en-US" smtClean="0"/>
              <a:t>23</a:t>
            </a:fld>
            <a:endParaRPr lang="en-US"/>
          </a:p>
        </p:txBody>
      </p:sp>
    </p:spTree>
    <p:extLst>
      <p:ext uri="{BB962C8B-B14F-4D97-AF65-F5344CB8AC3E}">
        <p14:creationId xmlns:p14="http://schemas.microsoft.com/office/powerpoint/2010/main" val="805882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https://docs.microsoft.com/en-us/windows-server/get-started/azure-hybrid-benefit</a:t>
            </a:r>
            <a:endParaRPr lang="en-US"/>
          </a:p>
        </p:txBody>
      </p:sp>
      <p:sp>
        <p:nvSpPr>
          <p:cNvPr id="4" name="Slide Number Placeholder 3"/>
          <p:cNvSpPr>
            <a:spLocks noGrp="1"/>
          </p:cNvSpPr>
          <p:nvPr>
            <p:ph type="sldNum" sz="quarter" idx="5"/>
          </p:nvPr>
        </p:nvSpPr>
        <p:spPr/>
        <p:txBody>
          <a:bodyPr/>
          <a:lstStyle/>
          <a:p>
            <a:fld id="{8A32F8AE-7F80-427A-BA49-98349BB6E708}" type="slidenum">
              <a:rPr lang="en-US" smtClean="0"/>
              <a:t>24</a:t>
            </a:fld>
            <a:endParaRPr lang="en-US"/>
          </a:p>
        </p:txBody>
      </p:sp>
    </p:spTree>
    <p:extLst>
      <p:ext uri="{BB962C8B-B14F-4D97-AF65-F5344CB8AC3E}">
        <p14:creationId xmlns:p14="http://schemas.microsoft.com/office/powerpoint/2010/main" val="257743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Enterprise license (2 Cores) = 4 Standard licenses (8 cores) for general purpose (x4 multiplier)</a:t>
            </a:r>
          </a:p>
          <a:p>
            <a:r>
              <a:rPr lang="en-US"/>
              <a:t>1 Enterprise license (2 Cores) = 1 Enterprise licenses (2 Cores) for business critical</a:t>
            </a:r>
          </a:p>
          <a:p>
            <a:endParaRPr lang="en-US"/>
          </a:p>
          <a:p>
            <a:endParaRPr lang="en-US"/>
          </a:p>
          <a:p>
            <a:r>
              <a:rPr lang="en-US"/>
              <a:t>180 days of dual use for migration purposes only</a:t>
            </a:r>
          </a:p>
          <a:p>
            <a:r>
              <a:rPr lang="en-US"/>
              <a:t>License cannot be reassigned for 90 days</a:t>
            </a:r>
          </a:p>
          <a:p>
            <a:endParaRPr lang="en-US"/>
          </a:p>
          <a:p>
            <a:r>
              <a:rPr lang="en-US"/>
              <a:t>HA/passive rules still apply </a:t>
            </a:r>
          </a:p>
          <a:p>
            <a:endParaRPr lang="en-US"/>
          </a:p>
          <a:p>
            <a:r>
              <a:rPr lang="en-US"/>
              <a:t>Must have SA to move licenses to Azure and must maintain it to retain this benefit</a:t>
            </a:r>
          </a:p>
          <a:p>
            <a:endParaRPr lang="en-US"/>
          </a:p>
          <a:p>
            <a:r>
              <a:rPr lang="en-US"/>
              <a:t>Azure Dedicated Host - Currently in Preview </a:t>
            </a:r>
          </a:p>
        </p:txBody>
      </p:sp>
      <p:sp>
        <p:nvSpPr>
          <p:cNvPr id="4" name="Slide Number Placeholder 3"/>
          <p:cNvSpPr>
            <a:spLocks noGrp="1"/>
          </p:cNvSpPr>
          <p:nvPr>
            <p:ph type="sldNum" sz="quarter" idx="5"/>
          </p:nvPr>
        </p:nvSpPr>
        <p:spPr/>
        <p:txBody>
          <a:bodyPr/>
          <a:lstStyle/>
          <a:p>
            <a:fld id="{8A32F8AE-7F80-427A-BA49-98349BB6E708}" type="slidenum">
              <a:rPr lang="en-US" smtClean="0"/>
              <a:t>25</a:t>
            </a:fld>
            <a:endParaRPr lang="en-US"/>
          </a:p>
        </p:txBody>
      </p:sp>
    </p:spTree>
    <p:extLst>
      <p:ext uri="{BB962C8B-B14F-4D97-AF65-F5344CB8AC3E}">
        <p14:creationId xmlns:p14="http://schemas.microsoft.com/office/powerpoint/2010/main" val="3515277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DTU – Blended measure of CPU, Memory and IO</a:t>
            </a:r>
          </a:p>
          <a:p>
            <a:r>
              <a:rPr lang="en-US" err="1"/>
              <a:t>vCore</a:t>
            </a:r>
            <a:r>
              <a:rPr lang="en-US"/>
              <a:t> – Is similar to assigning Cores for your on-prem systems. This was introduced as a simpler way</a:t>
            </a:r>
          </a:p>
          <a:p>
            <a:endParaRPr lang="en-US"/>
          </a:p>
          <a:p>
            <a:r>
              <a:rPr lang="en-US"/>
              <a:t>Which one is best can largely depend on your situation? Hard to quantify, so my recommendation is to test</a:t>
            </a:r>
          </a:p>
          <a:p>
            <a:r>
              <a:rPr lang="en-US"/>
              <a:t>	* There is no communication that is indicating DTU will go away at this time although </a:t>
            </a:r>
            <a:r>
              <a:rPr lang="en-US" err="1"/>
              <a:t>vCore</a:t>
            </a:r>
            <a:r>
              <a:rPr lang="en-US"/>
              <a:t> seems to be the preferred. </a:t>
            </a:r>
          </a:p>
          <a:p>
            <a:endParaRPr lang="en-US"/>
          </a:p>
          <a:p>
            <a:r>
              <a:rPr lang="en-US"/>
              <a:t>You can swap between these without taking an outage. </a:t>
            </a:r>
          </a:p>
        </p:txBody>
      </p:sp>
      <p:sp>
        <p:nvSpPr>
          <p:cNvPr id="4" name="Slide Number Placeholder 3"/>
          <p:cNvSpPr>
            <a:spLocks noGrp="1"/>
          </p:cNvSpPr>
          <p:nvPr>
            <p:ph type="sldNum" sz="quarter" idx="5"/>
          </p:nvPr>
        </p:nvSpPr>
        <p:spPr/>
        <p:txBody>
          <a:bodyPr/>
          <a:lstStyle/>
          <a:p>
            <a:fld id="{8A32F8AE-7F80-427A-BA49-98349BB6E708}" type="slidenum">
              <a:rPr lang="en-US" smtClean="0"/>
              <a:t>26</a:t>
            </a:fld>
            <a:endParaRPr lang="en-US"/>
          </a:p>
        </p:txBody>
      </p:sp>
    </p:spTree>
    <p:extLst>
      <p:ext uri="{BB962C8B-B14F-4D97-AF65-F5344CB8AC3E}">
        <p14:creationId xmlns:p14="http://schemas.microsoft.com/office/powerpoint/2010/main" val="906954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32F8AE-7F80-427A-BA49-98349BB6E708}" type="slidenum">
              <a:rPr lang="en-US" smtClean="0"/>
              <a:t>27</a:t>
            </a:fld>
            <a:endParaRPr lang="en-US"/>
          </a:p>
        </p:txBody>
      </p:sp>
    </p:spTree>
    <p:extLst>
      <p:ext uri="{BB962C8B-B14F-4D97-AF65-F5344CB8AC3E}">
        <p14:creationId xmlns:p14="http://schemas.microsoft.com/office/powerpoint/2010/main" val="4192147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32F8AE-7F80-427A-BA49-98349BB6E708}" type="slidenum">
              <a:rPr lang="en-US" smtClean="0"/>
              <a:t>28</a:t>
            </a:fld>
            <a:endParaRPr lang="en-US"/>
          </a:p>
        </p:txBody>
      </p:sp>
    </p:spTree>
    <p:extLst>
      <p:ext uri="{BB962C8B-B14F-4D97-AF65-F5344CB8AC3E}">
        <p14:creationId xmlns:p14="http://schemas.microsoft.com/office/powerpoint/2010/main" val="729405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3rd party costs - There are costs outside of Azure that you need to you need to also consider as part of your project</a:t>
            </a:r>
          </a:p>
          <a:p>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Monitoring tools</a:t>
            </a:r>
          </a:p>
          <a:p>
            <a:r>
              <a:rPr lang="en-US" sz="1200" b="0" i="0" kern="1200">
                <a:solidFill>
                  <a:schemeClr val="tx1"/>
                </a:solidFill>
                <a:effectLst/>
                <a:latin typeface="+mn-lt"/>
                <a:ea typeface="+mn-ea"/>
                <a:cs typeface="+mn-cs"/>
              </a:rPr>
              <a:t>	o Security, performance, etc.</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 Security – Costs to protect user identities and devices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 Applications you are moving are supported in the cloud and licenses are transferrable (</a:t>
            </a:r>
            <a:r>
              <a:rPr lang="en-US" sz="1200" b="0" i="0" kern="1200" err="1">
                <a:solidFill>
                  <a:schemeClr val="tx1"/>
                </a:solidFill>
                <a:effectLst/>
                <a:latin typeface="+mn-lt"/>
                <a:ea typeface="+mn-ea"/>
                <a:cs typeface="+mn-cs"/>
              </a:rPr>
              <a:t>ie</a:t>
            </a:r>
            <a:r>
              <a:rPr lang="en-US" sz="1200" b="0" i="0" kern="1200">
                <a:solidFill>
                  <a:schemeClr val="tx1"/>
                </a:solidFill>
                <a:effectLst/>
                <a:latin typeface="+mn-lt"/>
                <a:ea typeface="+mn-ea"/>
                <a:cs typeface="+mn-cs"/>
              </a:rPr>
              <a:t> Legacy systems)</a:t>
            </a:r>
          </a:p>
          <a:p>
            <a:r>
              <a:rPr lang="en-US" sz="1200" b="0" i="0" kern="1200">
                <a:solidFill>
                  <a:schemeClr val="tx1"/>
                </a:solidFill>
                <a:effectLst/>
                <a:latin typeface="+mn-lt"/>
                <a:ea typeface="+mn-ea"/>
                <a:cs typeface="+mn-cs"/>
              </a:rPr>
              <a:t>	o Plans to continue to run on-prem</a:t>
            </a:r>
          </a:p>
          <a:p>
            <a:r>
              <a:rPr lang="en-US" sz="1200" b="0" i="0" kern="1200">
                <a:solidFill>
                  <a:schemeClr val="tx1"/>
                </a:solidFill>
                <a:effectLst/>
                <a:latin typeface="+mn-lt"/>
                <a:ea typeface="+mn-ea"/>
                <a:cs typeface="+mn-cs"/>
              </a:rPr>
              <a:t>	o Or retire the app and move to a new one, but this incurs cost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 Compatibility of network hardware\services to the Azure VPN gateways need to be verified</a:t>
            </a:r>
          </a:p>
          <a:p>
            <a:endParaRPr lang="en-US"/>
          </a:p>
        </p:txBody>
      </p:sp>
      <p:sp>
        <p:nvSpPr>
          <p:cNvPr id="4" name="Slide Number Placeholder 3"/>
          <p:cNvSpPr>
            <a:spLocks noGrp="1"/>
          </p:cNvSpPr>
          <p:nvPr>
            <p:ph type="sldNum" sz="quarter" idx="5"/>
          </p:nvPr>
        </p:nvSpPr>
        <p:spPr/>
        <p:txBody>
          <a:bodyPr/>
          <a:lstStyle/>
          <a:p>
            <a:fld id="{8A32F8AE-7F80-427A-BA49-98349BB6E708}" type="slidenum">
              <a:rPr lang="en-US" smtClean="0"/>
              <a:t>29</a:t>
            </a:fld>
            <a:endParaRPr lang="en-US"/>
          </a:p>
        </p:txBody>
      </p:sp>
    </p:spTree>
    <p:extLst>
      <p:ext uri="{BB962C8B-B14F-4D97-AF65-F5344CB8AC3E}">
        <p14:creationId xmlns:p14="http://schemas.microsoft.com/office/powerpoint/2010/main" val="2028131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Comparing on-prem costs to estimated cloud costs</a:t>
            </a:r>
          </a:p>
          <a:p>
            <a:pPr marL="685800" lvl="1" indent="-228600">
              <a:buAutoNum type="arabicPeriod"/>
            </a:pPr>
            <a:r>
              <a:rPr lang="en-US"/>
              <a:t>TCO calculator or manually looking at some of the big items you are paying for</a:t>
            </a:r>
          </a:p>
          <a:p>
            <a:pPr marL="685800" lvl="1" indent="-228600">
              <a:buAutoNum type="arabicPeriod"/>
            </a:pPr>
            <a:r>
              <a:rPr lang="en-US"/>
              <a:t>Azure calculator (estimated cost to run in Azure)</a:t>
            </a:r>
          </a:p>
          <a:p>
            <a:pPr marL="228600" indent="-228600">
              <a:buAutoNum type="arabicPeriod"/>
            </a:pPr>
            <a:r>
              <a:rPr lang="en-US"/>
              <a:t>Shift from </a:t>
            </a:r>
            <a:r>
              <a:rPr lang="en-US" err="1"/>
              <a:t>CapEx</a:t>
            </a:r>
            <a:r>
              <a:rPr lang="en-US"/>
              <a:t> to </a:t>
            </a:r>
            <a:r>
              <a:rPr lang="en-US" err="1"/>
              <a:t>Opex</a:t>
            </a:r>
            <a:endParaRPr lang="en-US"/>
          </a:p>
          <a:p>
            <a:pPr marL="685800" lvl="1" indent="-228600">
              <a:buAutoNum type="arabicPeriod"/>
            </a:pPr>
            <a:r>
              <a:rPr lang="en-US"/>
              <a:t>In cloud, you only pay for what you need so no large capital investments in hardware that requires you to overprovision for growth over X years </a:t>
            </a:r>
          </a:p>
          <a:p>
            <a:pPr marL="228600" indent="-228600">
              <a:buAutoNum type="arabicPeriod"/>
            </a:pPr>
            <a:r>
              <a:rPr lang="en-US"/>
              <a:t>Utilization – How much are you consuming? Pay for what you need </a:t>
            </a:r>
          </a:p>
          <a:p>
            <a:pPr marL="228600" indent="-228600">
              <a:buAutoNum type="arabicPeriod"/>
            </a:pPr>
            <a:r>
              <a:rPr lang="en-US"/>
              <a:t>Time Reduction – Quicker turnarounds\ Quicker on-boarding\off-boarding of business assets</a:t>
            </a:r>
          </a:p>
          <a:p>
            <a:pPr marL="228600" indent="-228600">
              <a:buAutoNum type="arabicPeriod"/>
            </a:pPr>
            <a:r>
              <a:rPr lang="en-US"/>
              <a:t>Scale – Ability to scale on-demand without large capital investments</a:t>
            </a:r>
          </a:p>
          <a:p>
            <a:pPr marL="228600" indent="-228600">
              <a:buAutoNum type="arabicPeriod"/>
            </a:pPr>
            <a:r>
              <a:rPr lang="en-US"/>
              <a:t>Quality – Availability, reliability, recoverability, responsiveness and throughput </a:t>
            </a: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8A32F8AE-7F80-427A-BA49-98349BB6E708}" type="slidenum">
              <a:rPr lang="en-US" smtClean="0"/>
              <a:t>30</a:t>
            </a:fld>
            <a:endParaRPr lang="en-US"/>
          </a:p>
        </p:txBody>
      </p:sp>
    </p:spTree>
    <p:extLst>
      <p:ext uri="{BB962C8B-B14F-4D97-AF65-F5344CB8AC3E}">
        <p14:creationId xmlns:p14="http://schemas.microsoft.com/office/powerpoint/2010/main" val="1836386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a recent survey by IHS and Fortinet, 74% of 350 Enterprise companies they polled stated they moved back to on-premise. One of the reasons is the cost-effectiveness</a:t>
            </a:r>
          </a:p>
          <a:p>
            <a:r>
              <a:rPr lang="en-US" dirty="0">
                <a:hlinkClick r:id="rId3"/>
              </a:rPr>
              <a:t>https://www.fortinet.com/blog/industry-trends/ihs-markit-fortinet-cloud-report-insights.html</a:t>
            </a:r>
            <a:r>
              <a:rPr lang="en-US" dirty="0"/>
              <a:t> </a:t>
            </a:r>
          </a:p>
          <a:p>
            <a:r>
              <a:rPr lang="en-US" dirty="0"/>
              <a:t>IDC reported 81% … 85% of these planning to move more</a:t>
            </a:r>
          </a:p>
          <a:p>
            <a:endParaRPr lang="en-US" dirty="0"/>
          </a:p>
          <a:p>
            <a:r>
              <a:rPr lang="en-US" dirty="0"/>
              <a:t>Managing and controlling costs is one of the top data management priorities as listed by half of the companies surveyed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32F8AE-7F80-427A-BA49-98349BB6E708}" type="slidenum">
              <a:rPr lang="en-US" smtClean="0"/>
              <a:t>4</a:t>
            </a:fld>
            <a:endParaRPr lang="en-US"/>
          </a:p>
        </p:txBody>
      </p:sp>
    </p:spTree>
    <p:extLst>
      <p:ext uri="{BB962C8B-B14F-4D97-AF65-F5344CB8AC3E}">
        <p14:creationId xmlns:p14="http://schemas.microsoft.com/office/powerpoint/2010/main" val="205971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Here are some major considerations in regard to pricing that you will need to consider</a:t>
            </a:r>
          </a:p>
          <a:p>
            <a:r>
              <a:rPr lang="en-US" sz="1200" b="0" i="0" kern="1200">
                <a:solidFill>
                  <a:schemeClr val="tx1"/>
                </a:solidFill>
                <a:effectLst/>
                <a:latin typeface="+mn-lt"/>
                <a:ea typeface="+mn-ea"/>
                <a:cs typeface="+mn-cs"/>
              </a:rPr>
              <a:t>1. Costs for establishing network connectivity</a:t>
            </a:r>
          </a:p>
          <a:p>
            <a:r>
              <a:rPr lang="en-US" sz="1200" b="0" i="0" kern="1200">
                <a:solidFill>
                  <a:schemeClr val="tx1"/>
                </a:solidFill>
                <a:effectLst/>
                <a:latin typeface="+mn-lt"/>
                <a:ea typeface="+mn-ea"/>
                <a:cs typeface="+mn-cs"/>
              </a:rPr>
              <a:t>2. Pricing for running your workloads</a:t>
            </a:r>
          </a:p>
          <a:p>
            <a:r>
              <a:rPr lang="en-US" sz="1200" b="0" i="0" kern="1200">
                <a:solidFill>
                  <a:schemeClr val="tx1"/>
                </a:solidFill>
                <a:effectLst/>
                <a:latin typeface="+mn-lt"/>
                <a:ea typeface="+mn-ea"/>
                <a:cs typeface="+mn-cs"/>
              </a:rPr>
              <a:t>3. Determining which product to use and when</a:t>
            </a:r>
          </a:p>
          <a:p>
            <a:r>
              <a:rPr lang="en-US" sz="1200" b="0" i="0" kern="1200">
                <a:solidFill>
                  <a:schemeClr val="tx1"/>
                </a:solidFill>
                <a:effectLst/>
                <a:latin typeface="+mn-lt"/>
                <a:ea typeface="+mn-ea"/>
                <a:cs typeface="+mn-cs"/>
              </a:rPr>
              <a:t>4. The non-Azure costs</a:t>
            </a:r>
          </a:p>
          <a:p>
            <a:r>
              <a:rPr lang="en-US" sz="1200" b="0" i="0" kern="1200">
                <a:solidFill>
                  <a:schemeClr val="tx1"/>
                </a:solidFill>
                <a:effectLst/>
                <a:latin typeface="+mn-lt"/>
                <a:ea typeface="+mn-ea"/>
                <a:cs typeface="+mn-cs"/>
              </a:rPr>
              <a:t>5. Planning for future growth</a:t>
            </a:r>
          </a:p>
          <a:p>
            <a:endParaRPr lang="en-US"/>
          </a:p>
        </p:txBody>
      </p:sp>
      <p:sp>
        <p:nvSpPr>
          <p:cNvPr id="4" name="Slide Number Placeholder 3"/>
          <p:cNvSpPr>
            <a:spLocks noGrp="1"/>
          </p:cNvSpPr>
          <p:nvPr>
            <p:ph type="sldNum" sz="quarter" idx="5"/>
          </p:nvPr>
        </p:nvSpPr>
        <p:spPr/>
        <p:txBody>
          <a:bodyPr/>
          <a:lstStyle/>
          <a:p>
            <a:fld id="{8A32F8AE-7F80-427A-BA49-98349BB6E708}" type="slidenum">
              <a:rPr lang="en-US" smtClean="0"/>
              <a:t>32</a:t>
            </a:fld>
            <a:endParaRPr lang="en-US"/>
          </a:p>
        </p:txBody>
      </p:sp>
    </p:spTree>
    <p:extLst>
      <p:ext uri="{BB962C8B-B14F-4D97-AF65-F5344CB8AC3E}">
        <p14:creationId xmlns:p14="http://schemas.microsoft.com/office/powerpoint/2010/main" val="2362009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Networking things to consider that impact cost: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 Latency and how it may affect the end user experience. Determine what location you plan to use.</a:t>
            </a:r>
          </a:p>
          <a:p>
            <a:r>
              <a:rPr lang="en-US" sz="1200" b="0" i="0" kern="1200">
                <a:solidFill>
                  <a:schemeClr val="tx1"/>
                </a:solidFill>
                <a:effectLst/>
                <a:latin typeface="+mn-lt"/>
                <a:ea typeface="+mn-ea"/>
                <a:cs typeface="+mn-cs"/>
              </a:rPr>
              <a:t>	* Note: The nearest Azure data center may not necessarily provide the lowest latency</a:t>
            </a:r>
          </a:p>
          <a:p>
            <a:r>
              <a:rPr lang="en-US" sz="1200" b="0" i="0" kern="1200">
                <a:solidFill>
                  <a:schemeClr val="tx1"/>
                </a:solidFill>
                <a:effectLst/>
                <a:latin typeface="+mn-lt"/>
                <a:ea typeface="+mn-ea"/>
                <a:cs typeface="+mn-cs"/>
              </a:rPr>
              <a:t>	* Note: There can also be a slight cost difference on costs in different regions</a:t>
            </a:r>
          </a:p>
          <a:p>
            <a:r>
              <a:rPr lang="en-US" sz="1200" b="0" i="0" kern="1200">
                <a:solidFill>
                  <a:schemeClr val="tx1"/>
                </a:solidFill>
                <a:effectLst/>
                <a:latin typeface="+mn-lt"/>
                <a:ea typeface="+mn-ea"/>
                <a:cs typeface="+mn-cs"/>
              </a:rPr>
              <a:t>	* There are some good tools to determine latency from your location to the Azure data centers that you can use as a guide</a:t>
            </a:r>
          </a:p>
          <a:p>
            <a:r>
              <a:rPr lang="en-US" sz="1200" b="0" i="0" kern="1200">
                <a:solidFill>
                  <a:schemeClr val="tx1"/>
                </a:solidFill>
                <a:effectLst/>
                <a:latin typeface="+mn-lt"/>
                <a:ea typeface="+mn-ea"/>
                <a:cs typeface="+mn-cs"/>
              </a:rPr>
              <a:t>		* </a:t>
            </a:r>
            <a:r>
              <a:rPr lang="en-US" sz="1200" b="0" i="0" kern="1200" err="1">
                <a:solidFill>
                  <a:schemeClr val="tx1"/>
                </a:solidFill>
                <a:effectLst/>
                <a:latin typeface="+mn-lt"/>
                <a:ea typeface="+mn-ea"/>
                <a:cs typeface="+mn-cs"/>
              </a:rPr>
              <a:t>Azurespeed</a:t>
            </a:r>
            <a:r>
              <a:rPr lang="en-US" sz="1200" b="0" i="0" kern="1200">
                <a:solidFill>
                  <a:schemeClr val="tx1"/>
                </a:solidFill>
                <a:effectLst/>
                <a:latin typeface="+mn-lt"/>
                <a:ea typeface="+mn-ea"/>
                <a:cs typeface="+mn-cs"/>
              </a:rPr>
              <a:t> – shows network latency in real time from your IP location</a:t>
            </a:r>
          </a:p>
          <a:p>
            <a:r>
              <a:rPr lang="en-US" sz="1200" b="0" i="0" kern="1200">
                <a:solidFill>
                  <a:schemeClr val="tx1"/>
                </a:solidFill>
                <a:effectLst/>
                <a:latin typeface="+mn-lt"/>
                <a:ea typeface="+mn-ea"/>
                <a:cs typeface="+mn-cs"/>
              </a:rPr>
              <a:t>		* </a:t>
            </a:r>
            <a:r>
              <a:rPr lang="en-US" sz="1200" b="0" i="0" kern="1200" err="1">
                <a:solidFill>
                  <a:schemeClr val="tx1"/>
                </a:solidFill>
                <a:effectLst/>
                <a:latin typeface="+mn-lt"/>
                <a:ea typeface="+mn-ea"/>
                <a:cs typeface="+mn-cs"/>
              </a:rPr>
              <a:t>Azurespeedtest</a:t>
            </a:r>
            <a:r>
              <a:rPr lang="en-US" sz="1200" b="0" i="0" kern="1200">
                <a:solidFill>
                  <a:schemeClr val="tx1"/>
                </a:solidFill>
                <a:effectLst/>
                <a:latin typeface="+mn-lt"/>
                <a:ea typeface="+mn-ea"/>
                <a:cs typeface="+mn-cs"/>
              </a:rPr>
              <a:t> – measures your latency to Blob storage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·Need to understand data transfers as this has an associated cost</a:t>
            </a:r>
          </a:p>
          <a:p>
            <a:r>
              <a:rPr lang="en-US" sz="1200" b="0" i="0" kern="1200">
                <a:solidFill>
                  <a:schemeClr val="tx1"/>
                </a:solidFill>
                <a:effectLst/>
                <a:latin typeface="+mn-lt"/>
                <a:ea typeface="+mn-ea"/>
                <a:cs typeface="+mn-cs"/>
              </a:rPr>
              <a:t>	* No cost for inbound, but there is a charge for outbound</a:t>
            </a:r>
          </a:p>
          <a:p>
            <a:r>
              <a:rPr lang="en-US" sz="1200" b="0" i="0" kern="1200">
                <a:solidFill>
                  <a:schemeClr val="tx1"/>
                </a:solidFill>
                <a:effectLst/>
                <a:latin typeface="+mn-lt"/>
                <a:ea typeface="+mn-ea"/>
                <a:cs typeface="+mn-cs"/>
              </a:rPr>
              <a:t>	* You probably want to try to gain some insight into the volume of network traffic that will travel across your VPN connection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 Need to determine how much bandwidth you need… What is the volume of expected network traffic generated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 Does this need to be running all the time? Or what is the runtime.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 Are you working with external connections where you may need a B2B VPN?</a:t>
            </a:r>
          </a:p>
          <a:p>
            <a:endParaRPr lang="en-US"/>
          </a:p>
        </p:txBody>
      </p:sp>
      <p:sp>
        <p:nvSpPr>
          <p:cNvPr id="4" name="Slide Number Placeholder 3"/>
          <p:cNvSpPr>
            <a:spLocks noGrp="1"/>
          </p:cNvSpPr>
          <p:nvPr>
            <p:ph type="sldNum" sz="quarter" idx="5"/>
          </p:nvPr>
        </p:nvSpPr>
        <p:spPr/>
        <p:txBody>
          <a:bodyPr/>
          <a:lstStyle/>
          <a:p>
            <a:fld id="{8A32F8AE-7F80-427A-BA49-98349BB6E708}" type="slidenum">
              <a:rPr lang="en-US" smtClean="0"/>
              <a:t>33</a:t>
            </a:fld>
            <a:endParaRPr lang="en-US"/>
          </a:p>
        </p:txBody>
      </p:sp>
    </p:spTree>
    <p:extLst>
      <p:ext uri="{BB962C8B-B14F-4D97-AF65-F5344CB8AC3E}">
        <p14:creationId xmlns:p14="http://schemas.microsoft.com/office/powerpoint/2010/main" val="3868800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Server 1.0 released in 1989 (around 20 Versions released since)</a:t>
            </a:r>
          </a:p>
          <a:p>
            <a:r>
              <a:rPr lang="en-US" sz="1200" b="0" i="0" kern="1200" dirty="0">
                <a:solidFill>
                  <a:schemeClr val="tx1"/>
                </a:solidFill>
                <a:effectLst/>
                <a:latin typeface="+mn-lt"/>
                <a:ea typeface="+mn-ea"/>
                <a:cs typeface="+mn-cs"/>
              </a:rPr>
              <a:t>As the product\technology has gone through shifts, our roles has changed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Azure released on Feb 1, 2010 </a:t>
            </a:r>
          </a:p>
          <a:p>
            <a:r>
              <a:rPr lang="en-US" sz="1200" b="0" i="0" kern="1200" dirty="0">
                <a:solidFill>
                  <a:schemeClr val="tx1"/>
                </a:solidFill>
                <a:effectLst/>
                <a:latin typeface="+mn-lt"/>
                <a:ea typeface="+mn-ea"/>
                <a:cs typeface="+mn-cs"/>
              </a:rPr>
              <a:t>	* Cloud adoption rate is growing</a:t>
            </a:r>
          </a:p>
        </p:txBody>
      </p:sp>
      <p:sp>
        <p:nvSpPr>
          <p:cNvPr id="4" name="Slide Number Placeholder 3"/>
          <p:cNvSpPr>
            <a:spLocks noGrp="1"/>
          </p:cNvSpPr>
          <p:nvPr>
            <p:ph type="sldNum" sz="quarter" idx="5"/>
          </p:nvPr>
        </p:nvSpPr>
        <p:spPr/>
        <p:txBody>
          <a:bodyPr/>
          <a:lstStyle/>
          <a:p>
            <a:fld id="{8A32F8AE-7F80-427A-BA49-98349BB6E708}" type="slidenum">
              <a:rPr lang="en-US" smtClean="0"/>
              <a:t>5</a:t>
            </a:fld>
            <a:endParaRPr lang="en-US"/>
          </a:p>
        </p:txBody>
      </p:sp>
    </p:spTree>
    <p:extLst>
      <p:ext uri="{BB962C8B-B14F-4D97-AF65-F5344CB8AC3E}">
        <p14:creationId xmlns:p14="http://schemas.microsoft.com/office/powerpoint/2010/main" val="362469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45CD0F-F990-43DE-B71D-2584531F8429}"/>
              </a:ext>
            </a:extLst>
          </p:cNvPr>
          <p:cNvSpPr>
            <a:spLocks noGrp="1"/>
          </p:cNvSpPr>
          <p:nvPr>
            <p:ph type="body" idx="1"/>
          </p:nvPr>
        </p:nvSpPr>
        <p:spPr/>
        <p:txBody>
          <a:bodyPr/>
          <a:lstStyle/>
          <a:p>
            <a:r>
              <a:rPr lang="en-US" dirty="0"/>
              <a:t>Paying for what you consume</a:t>
            </a:r>
          </a:p>
          <a:p>
            <a:endParaRPr lang="en-US" dirty="0"/>
          </a:p>
          <a:p>
            <a:pPr marL="171450" indent="-171450">
              <a:buFont typeface="Arial" panose="020B0604020202020204" pitchFamily="34" charset="0"/>
              <a:buChar char="•"/>
            </a:pPr>
            <a:r>
              <a:rPr lang="en-US" dirty="0"/>
              <a:t>Controlling spends in Azure. </a:t>
            </a:r>
          </a:p>
          <a:p>
            <a:pPr marL="171450" indent="-171450">
              <a:buFont typeface="Arial" panose="020B0604020202020204" pitchFamily="34" charset="0"/>
              <a:buChar char="•"/>
            </a:pPr>
            <a:r>
              <a:rPr lang="en-US" dirty="0"/>
              <a:t>Being knowledgeable about the costs and how it translates to your systems</a:t>
            </a:r>
          </a:p>
          <a:p>
            <a:pPr marL="171450" indent="-171450">
              <a:buFont typeface="Arial" panose="020B0604020202020204" pitchFamily="34" charset="0"/>
              <a:buChar char="•"/>
            </a:pPr>
            <a:r>
              <a:rPr lang="en-US" dirty="0"/>
              <a:t>Architecting systems that are in line with your company’s budgets and expectations</a:t>
            </a:r>
          </a:p>
          <a:p>
            <a:pPr marL="628650" lvl="1" indent="-171450">
              <a:buFont typeface="Arial" panose="020B0604020202020204" pitchFamily="34" charset="0"/>
              <a:buChar char="•"/>
            </a:pPr>
            <a:r>
              <a:rPr lang="en-US" dirty="0"/>
              <a:t>Architecture and cost go hand-in-hand in Azure</a:t>
            </a:r>
          </a:p>
          <a:p>
            <a:pPr marL="171450" lvl="0" indent="-171450">
              <a:buFont typeface="Arial" panose="020B0604020202020204" pitchFamily="34" charset="0"/>
              <a:buChar char="•"/>
            </a:pPr>
            <a:r>
              <a:rPr lang="en-US" dirty="0"/>
              <a:t>Skills of DBA translates (performance tuning)</a:t>
            </a:r>
          </a:p>
          <a:p>
            <a:pPr marL="628650" lvl="1" indent="-171450">
              <a:buFont typeface="Arial" panose="020B0604020202020204" pitchFamily="34" charset="0"/>
              <a:buChar char="•"/>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8425B33-C000-45B5-A2DD-101283C410C8}"/>
              </a:ext>
            </a:extLst>
          </p:cNvPr>
          <p:cNvSpPr>
            <a:spLocks noGrp="1"/>
          </p:cNvSpPr>
          <p:nvPr>
            <p:ph type="body" idx="1"/>
          </p:nvPr>
        </p:nvSpPr>
        <p:spPr/>
        <p:txBody>
          <a:bodyPr/>
          <a:lstStyle/>
          <a:p>
            <a:r>
              <a:rPr lang="en-US" dirty="0"/>
              <a:t>Its NOT always cheaper!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not that difficult to do, but it does require some time to invest in it</a:t>
            </a:r>
          </a:p>
        </p:txBody>
      </p:sp>
      <p:sp>
        <p:nvSpPr>
          <p:cNvPr id="4" name="Slide Number Placeholder 3"/>
          <p:cNvSpPr>
            <a:spLocks noGrp="1"/>
          </p:cNvSpPr>
          <p:nvPr>
            <p:ph type="sldNum" sz="quarter" idx="5"/>
          </p:nvPr>
        </p:nvSpPr>
        <p:spPr/>
        <p:txBody>
          <a:bodyPr/>
          <a:lstStyle/>
          <a:p>
            <a:fld id="{8A32F8AE-7F80-427A-BA49-98349BB6E708}" type="slidenum">
              <a:rPr lang="en-US" smtClean="0"/>
              <a:t>9</a:t>
            </a:fld>
            <a:endParaRPr lang="en-US"/>
          </a:p>
        </p:txBody>
      </p:sp>
    </p:spTree>
    <p:extLst>
      <p:ext uri="{BB962C8B-B14F-4D97-AF65-F5344CB8AC3E}">
        <p14:creationId xmlns:p14="http://schemas.microsoft.com/office/powerpoint/2010/main" val="1582258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1. Use free credits to get yourself familiar with the Azure components you plan to use. Use them and watch how certain decisions you make affect the pricing. Getting as comfortable as you can is key. You can use estimation tools, speak to people, etc. but nothing beats getting familiar yourself</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2. Work with Microsoft as a partner. They are heavily invested in making sure you succeed, think of them as an extension of your team.</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3. Consider also working with a reputable 3rd party to get started (there are several). This will require some additional costs up front, but can save you some headache\money down the road. This can also be critical if you have a timeline to complete 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4. Do not try to rush into it or you could miss important things and start with moving small workloads. With these less risks is involved and gives you an opportunity to get comfortable (workload, performance, pricing, management, etc.) and keeps the cost of mistakes made a lower cost. With lighter workloads it’s a lot easier\more cost-effective to move back on-prem if there is a reason you need to </a:t>
            </a:r>
          </a:p>
        </p:txBody>
      </p:sp>
      <p:sp>
        <p:nvSpPr>
          <p:cNvPr id="4" name="Slide Number Placeholder 3"/>
          <p:cNvSpPr>
            <a:spLocks noGrp="1"/>
          </p:cNvSpPr>
          <p:nvPr>
            <p:ph type="sldNum" sz="quarter" idx="5"/>
          </p:nvPr>
        </p:nvSpPr>
        <p:spPr/>
        <p:txBody>
          <a:bodyPr/>
          <a:lstStyle/>
          <a:p>
            <a:fld id="{8A32F8AE-7F80-427A-BA49-98349BB6E708}" type="slidenum">
              <a:rPr lang="en-US" smtClean="0"/>
              <a:t>10</a:t>
            </a:fld>
            <a:endParaRPr lang="en-US"/>
          </a:p>
        </p:txBody>
      </p:sp>
    </p:spTree>
    <p:extLst>
      <p:ext uri="{BB962C8B-B14F-4D97-AF65-F5344CB8AC3E}">
        <p14:creationId xmlns:p14="http://schemas.microsoft.com/office/powerpoint/2010/main" val="246854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emf"/><Relationship Id="rId1" Type="http://schemas.openxmlformats.org/officeDocument/2006/relationships/slideMaster" Target="../slideMasters/slideMaster3.xml"/><Relationship Id="rId4"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jpe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sv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B87F-3CCC-4B1C-8B43-7410C19C61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17302B-2194-4EAC-92B2-F989F2F1C9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1" name="Graphic 30">
            <a:extLst>
              <a:ext uri="{FF2B5EF4-FFF2-40B4-BE49-F238E27FC236}">
                <a16:creationId xmlns:a16="http://schemas.microsoft.com/office/drawing/2014/main" id="{3F7FBAF5-5D84-4A37-B109-A43D0C0533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6871" y="6520009"/>
            <a:ext cx="1454436" cy="255086"/>
          </a:xfrm>
          <a:prstGeom prst="rect">
            <a:avLst/>
          </a:prstGeom>
        </p:spPr>
      </p:pic>
      <p:pic>
        <p:nvPicPr>
          <p:cNvPr id="50" name="Graphic 49">
            <a:extLst>
              <a:ext uri="{FF2B5EF4-FFF2-40B4-BE49-F238E27FC236}">
                <a16:creationId xmlns:a16="http://schemas.microsoft.com/office/drawing/2014/main" id="{15BF854D-6866-4E0F-A34D-B4628DE30F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61585" y="-573043"/>
            <a:ext cx="7134225" cy="2590800"/>
          </a:xfrm>
          <a:prstGeom prst="rect">
            <a:avLst/>
          </a:prstGeom>
        </p:spPr>
      </p:pic>
      <p:cxnSp>
        <p:nvCxnSpPr>
          <p:cNvPr id="51" name="Straight Connector 50">
            <a:extLst>
              <a:ext uri="{FF2B5EF4-FFF2-40B4-BE49-F238E27FC236}">
                <a16:creationId xmlns:a16="http://schemas.microsoft.com/office/drawing/2014/main" id="{ABFE2A89-ABF8-48B9-82CF-7518E76653CD}"/>
              </a:ext>
            </a:extLst>
          </p:cNvPr>
          <p:cNvCxnSpPr/>
          <p:nvPr userDrawn="1"/>
        </p:nvCxnSpPr>
        <p:spPr>
          <a:xfrm>
            <a:off x="0" y="1470050"/>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851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A6F54-C467-4BC1-BE26-1B583C09C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8F5DA-C5BF-48C6-903A-B0FF18CC7F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60719-1FD1-4027-9FDC-FC4441E760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F8A0B55-1619-40BF-A362-B460074CE1C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3" name="Rectangle 12">
            <a:extLst>
              <a:ext uri="{FF2B5EF4-FFF2-40B4-BE49-F238E27FC236}">
                <a16:creationId xmlns:a16="http://schemas.microsoft.com/office/drawing/2014/main" id="{C768BCF7-CBF6-4E30-BBF7-391CD1DAB44F}"/>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0A4BF75-EF42-4B16-B4AB-B7C262601D9B}"/>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D385299E-4ED8-46A7-BE71-6C52C92404A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67740125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3710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5101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2110132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F1AD-2CB8-406C-8FE7-C2CF42120A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890DB5-F5AE-49F0-8967-0CE6EBABD1E4}"/>
              </a:ext>
            </a:extLst>
          </p:cNvPr>
          <p:cNvSpPr>
            <a:spLocks noGrp="1"/>
          </p:cNvSpPr>
          <p:nvPr>
            <p:ph type="body" idx="1"/>
          </p:nvPr>
        </p:nvSpPr>
        <p:spPr>
          <a:xfrm>
            <a:off x="839788" y="1681163"/>
            <a:ext cx="5157787" cy="823912"/>
          </a:xfrm>
        </p:spPr>
        <p:txBody>
          <a:bodyPr anchor="b"/>
          <a:lstStyle>
            <a:lvl1pPr marL="0" indent="0">
              <a:buNone/>
              <a:defRPr sz="2400" b="0">
                <a:solidFill>
                  <a:srgbClr val="41B9B6"/>
                </a:solidFill>
                <a:latin typeface="Ubuntu" panose="020B05040306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239B74-48A5-4496-A2A9-0CA15D150E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69BAB2-1541-42B4-9B1D-DDB193AECC9E}"/>
              </a:ext>
            </a:extLst>
          </p:cNvPr>
          <p:cNvSpPr>
            <a:spLocks noGrp="1"/>
          </p:cNvSpPr>
          <p:nvPr>
            <p:ph type="body" sz="quarter" idx="3"/>
          </p:nvPr>
        </p:nvSpPr>
        <p:spPr>
          <a:xfrm>
            <a:off x="6172200" y="1681163"/>
            <a:ext cx="5183188" cy="823912"/>
          </a:xfrm>
        </p:spPr>
        <p:txBody>
          <a:bodyPr anchor="b"/>
          <a:lstStyle>
            <a:lvl1pPr marL="0" indent="0">
              <a:buNone/>
              <a:defRPr sz="2400" b="0">
                <a:solidFill>
                  <a:srgbClr val="41B9B6"/>
                </a:solidFill>
                <a:latin typeface="Ubuntu" panose="020B05040306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2CF298-090B-4B26-8F27-6B4174ABF9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F84F73F2-F0D5-4EFD-B0AE-3B30D3DE95F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5" name="Rectangle 14">
            <a:extLst>
              <a:ext uri="{FF2B5EF4-FFF2-40B4-BE49-F238E27FC236}">
                <a16:creationId xmlns:a16="http://schemas.microsoft.com/office/drawing/2014/main" id="{32AEA9E0-58BC-4CB3-9561-EBDF89416534}"/>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B0CD39B-409B-42E5-8B76-0A2C7E165508}"/>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234CEA72-E433-4F1B-8894-38E345EDEE9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1498289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549F-49B6-4634-AAE6-1212E1F640CC}"/>
              </a:ext>
            </a:extLst>
          </p:cNvPr>
          <p:cNvSpPr>
            <a:spLocks noGrp="1"/>
          </p:cNvSpPr>
          <p:nvPr>
            <p:ph type="title"/>
          </p:nvPr>
        </p:nvSpPr>
        <p:spPr/>
        <p:txBody>
          <a:bodyPr/>
          <a:lstStyle/>
          <a:p>
            <a:r>
              <a:rPr lang="en-US"/>
              <a:t>Click to edit Master title style</a:t>
            </a:r>
          </a:p>
        </p:txBody>
      </p:sp>
      <p:pic>
        <p:nvPicPr>
          <p:cNvPr id="7" name="Graphic 6">
            <a:extLst>
              <a:ext uri="{FF2B5EF4-FFF2-40B4-BE49-F238E27FC236}">
                <a16:creationId xmlns:a16="http://schemas.microsoft.com/office/drawing/2014/main" id="{BC18445E-06D5-429C-A591-0F65B3779B7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1" name="Rectangle 10">
            <a:extLst>
              <a:ext uri="{FF2B5EF4-FFF2-40B4-BE49-F238E27FC236}">
                <a16:creationId xmlns:a16="http://schemas.microsoft.com/office/drawing/2014/main" id="{725A4DE6-A54A-40F3-8B43-0CA7FA36DFB1}"/>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691B095F-5459-42F7-AE0B-3F419FB184A7}"/>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3887715C-CFFE-4B01-BF3C-2624E16DF8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2103809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497202D-D223-4E56-8BE5-E5013BD8154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0" name="Rectangle 9">
            <a:extLst>
              <a:ext uri="{FF2B5EF4-FFF2-40B4-BE49-F238E27FC236}">
                <a16:creationId xmlns:a16="http://schemas.microsoft.com/office/drawing/2014/main" id="{875C4052-E0AC-4590-ABE5-E168A451D32C}"/>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D839722-E598-4BA9-BB81-8C0716939C9A}"/>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B242D5A-82F1-431E-8F15-BB83A91E5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626602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6A79-88FB-49A0-AD9E-E567EAD819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2DB1CD-033B-4D72-9A15-91BE36A2E4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2EEFA7-D38B-4BB2-B6F6-C2396FB12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Graphic 8">
            <a:extLst>
              <a:ext uri="{FF2B5EF4-FFF2-40B4-BE49-F238E27FC236}">
                <a16:creationId xmlns:a16="http://schemas.microsoft.com/office/drawing/2014/main" id="{C3CF0F86-CA88-442F-BE63-AFCED58B0E0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0" name="Rectangle 9">
            <a:extLst>
              <a:ext uri="{FF2B5EF4-FFF2-40B4-BE49-F238E27FC236}">
                <a16:creationId xmlns:a16="http://schemas.microsoft.com/office/drawing/2014/main" id="{7B803515-F657-4956-8439-78DE6363015F}"/>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6E9ABD9-38D7-49A3-8878-855D275641FD}"/>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42D8CFED-CEC0-4175-93CB-AE8E3F0CBD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1188174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1F58-9473-459D-B927-BC25C3C2C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1E6C1A-2350-4929-8875-378DF3E0C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2C83194-EA51-4784-98ED-077A865C3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Graphic 8">
            <a:extLst>
              <a:ext uri="{FF2B5EF4-FFF2-40B4-BE49-F238E27FC236}">
                <a16:creationId xmlns:a16="http://schemas.microsoft.com/office/drawing/2014/main" id="{896B75EA-647E-47A6-A2B9-4E6CCF70C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3" name="Rectangle 12">
            <a:extLst>
              <a:ext uri="{FF2B5EF4-FFF2-40B4-BE49-F238E27FC236}">
                <a16:creationId xmlns:a16="http://schemas.microsoft.com/office/drawing/2014/main" id="{128F5C7F-67AE-4AA2-A4DA-DC4C3774DB4B}"/>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0571ECC-0382-4E4B-92FF-ACA38FBE06B4}"/>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58077E97-8309-45F0-A889-7D89C1F8A81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1538072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8409-B48F-44AC-94F0-B2CEB677AF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DA07A4-4EA2-4517-90C7-F1B8DCEDFF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AC98006E-A869-47D8-9351-EAA301B6D42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2" name="Rectangle 11">
            <a:extLst>
              <a:ext uri="{FF2B5EF4-FFF2-40B4-BE49-F238E27FC236}">
                <a16:creationId xmlns:a16="http://schemas.microsoft.com/office/drawing/2014/main" id="{FE296A5A-81EE-4309-A8BF-4EE11883AADE}"/>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809C277-CBCF-4960-A69C-256B959FAF28}"/>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6A61E209-D0FA-4656-8755-686C8F190A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369285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E2D07-45CD-4BB4-AB78-55457C646A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ACB7B2-B0D6-4674-AF6E-315F46F1F1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8CE7EB99-C9FC-4747-A9A9-91022DB3BD5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2" name="Rectangle 11">
            <a:extLst>
              <a:ext uri="{FF2B5EF4-FFF2-40B4-BE49-F238E27FC236}">
                <a16:creationId xmlns:a16="http://schemas.microsoft.com/office/drawing/2014/main" id="{4E3A0172-02B7-4F11-93EA-C034DAA02E3A}"/>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14B4933-409B-4B6F-8351-3669EE12D6EB}"/>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B39BD11E-0043-4317-90CD-8BFE846137F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3784711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835494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2407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B87F-3CCC-4B1C-8B43-7410C19C6116}"/>
              </a:ext>
            </a:extLst>
          </p:cNvPr>
          <p:cNvSpPr>
            <a:spLocks noGrp="1"/>
          </p:cNvSpPr>
          <p:nvPr>
            <p:ph type="ctrTitle"/>
          </p:nvPr>
        </p:nvSpPr>
        <p:spPr>
          <a:xfrm>
            <a:off x="1524000" y="1436490"/>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17302B-2194-4EAC-92B2-F989F2F1C9DB}"/>
              </a:ext>
            </a:extLst>
          </p:cNvPr>
          <p:cNvSpPr>
            <a:spLocks noGrp="1"/>
          </p:cNvSpPr>
          <p:nvPr>
            <p:ph type="subTitle" idx="1"/>
          </p:nvPr>
        </p:nvSpPr>
        <p:spPr>
          <a:xfrm>
            <a:off x="1524000" y="390907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descr="A room filled with furniture and a large window&#10;&#10;Description automatically generated">
            <a:extLst>
              <a:ext uri="{FF2B5EF4-FFF2-40B4-BE49-F238E27FC236}">
                <a16:creationId xmlns:a16="http://schemas.microsoft.com/office/drawing/2014/main" id="{5A258232-1F13-4C35-B4FC-BCB48B07F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163097"/>
          </a:xfrm>
          <a:prstGeom prst="rect">
            <a:avLst/>
          </a:prstGeom>
        </p:spPr>
      </p:pic>
      <p:pic>
        <p:nvPicPr>
          <p:cNvPr id="19" name="Graphic 18">
            <a:extLst>
              <a:ext uri="{FF2B5EF4-FFF2-40B4-BE49-F238E27FC236}">
                <a16:creationId xmlns:a16="http://schemas.microsoft.com/office/drawing/2014/main" id="{B7AC8972-0A13-4522-8497-57308CD541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1543369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539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6375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5794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736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90965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71465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71549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646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47301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5014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9" name="Picture 18" descr="A close up of a person&#10;&#10;Description automatically generated">
            <a:extLst>
              <a:ext uri="{FF2B5EF4-FFF2-40B4-BE49-F238E27FC236}">
                <a16:creationId xmlns:a16="http://schemas.microsoft.com/office/drawing/2014/main" id="{C386D57E-DC69-46E9-B669-83934CF3BB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163097"/>
          </a:xfrm>
          <a:prstGeom prst="rect">
            <a:avLst/>
          </a:prstGeom>
        </p:spPr>
      </p:pic>
      <p:sp>
        <p:nvSpPr>
          <p:cNvPr id="20" name="Title 1">
            <a:extLst>
              <a:ext uri="{FF2B5EF4-FFF2-40B4-BE49-F238E27FC236}">
                <a16:creationId xmlns:a16="http://schemas.microsoft.com/office/drawing/2014/main" id="{3E623066-A720-4B35-A4AA-AF3A9335D5A1}"/>
              </a:ext>
            </a:extLst>
          </p:cNvPr>
          <p:cNvSpPr>
            <a:spLocks noGrp="1"/>
          </p:cNvSpPr>
          <p:nvPr>
            <p:ph type="ctrTitle"/>
          </p:nvPr>
        </p:nvSpPr>
        <p:spPr>
          <a:xfrm>
            <a:off x="1524000" y="1436490"/>
            <a:ext cx="9144000" cy="2387600"/>
          </a:xfrm>
        </p:spPr>
        <p:txBody>
          <a:bodyPr anchor="b"/>
          <a:lstStyle>
            <a:lvl1pPr algn="ctr">
              <a:defRPr sz="6000"/>
            </a:lvl1pPr>
          </a:lstStyle>
          <a:p>
            <a:r>
              <a:rPr lang="en-US"/>
              <a:t>Click to edit Master title style</a:t>
            </a:r>
          </a:p>
        </p:txBody>
      </p:sp>
      <p:sp>
        <p:nvSpPr>
          <p:cNvPr id="21" name="Subtitle 2">
            <a:extLst>
              <a:ext uri="{FF2B5EF4-FFF2-40B4-BE49-F238E27FC236}">
                <a16:creationId xmlns:a16="http://schemas.microsoft.com/office/drawing/2014/main" id="{2E6EACD3-E67A-42AC-A9CD-21F03B928BF9}"/>
              </a:ext>
            </a:extLst>
          </p:cNvPr>
          <p:cNvSpPr>
            <a:spLocks noGrp="1"/>
          </p:cNvSpPr>
          <p:nvPr>
            <p:ph type="subTitle" idx="1"/>
          </p:nvPr>
        </p:nvSpPr>
        <p:spPr>
          <a:xfrm>
            <a:off x="1524000" y="390907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3" name="Graphic 22">
            <a:extLst>
              <a:ext uri="{FF2B5EF4-FFF2-40B4-BE49-F238E27FC236}">
                <a16:creationId xmlns:a16="http://schemas.microsoft.com/office/drawing/2014/main" id="{2CBF8C9F-C8BA-444D-B4C5-DB52E4BC50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39494339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16555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34387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04152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88159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60719950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5842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0763595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1414010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7017322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5349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descr="A close up of a wire fence&#10;&#10;Description automatically generated">
            <a:extLst>
              <a:ext uri="{FF2B5EF4-FFF2-40B4-BE49-F238E27FC236}">
                <a16:creationId xmlns:a16="http://schemas.microsoft.com/office/drawing/2014/main" id="{3EA04154-B047-4E3F-8C65-31EC550AAD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163097"/>
          </a:xfrm>
          <a:prstGeom prst="rect">
            <a:avLst/>
          </a:prstGeom>
        </p:spPr>
      </p:pic>
      <p:sp>
        <p:nvSpPr>
          <p:cNvPr id="16" name="Title 1">
            <a:extLst>
              <a:ext uri="{FF2B5EF4-FFF2-40B4-BE49-F238E27FC236}">
                <a16:creationId xmlns:a16="http://schemas.microsoft.com/office/drawing/2014/main" id="{B1EE8344-1466-4FA2-8EE4-838244F5F737}"/>
              </a:ext>
            </a:extLst>
          </p:cNvPr>
          <p:cNvSpPr>
            <a:spLocks noGrp="1"/>
          </p:cNvSpPr>
          <p:nvPr>
            <p:ph type="ctrTitle"/>
          </p:nvPr>
        </p:nvSpPr>
        <p:spPr>
          <a:xfrm>
            <a:off x="1524000" y="1436490"/>
            <a:ext cx="9144000" cy="2387600"/>
          </a:xfrm>
        </p:spPr>
        <p:txBody>
          <a:bodyPr anchor="b"/>
          <a:lstStyle>
            <a:lvl1pPr algn="ctr">
              <a:defRPr sz="6000"/>
            </a:lvl1pPr>
          </a:lstStyle>
          <a:p>
            <a:r>
              <a:rPr lang="en-US"/>
              <a:t>Click to edit Master title style</a:t>
            </a:r>
          </a:p>
        </p:txBody>
      </p:sp>
      <p:sp>
        <p:nvSpPr>
          <p:cNvPr id="17" name="Subtitle 2">
            <a:extLst>
              <a:ext uri="{FF2B5EF4-FFF2-40B4-BE49-F238E27FC236}">
                <a16:creationId xmlns:a16="http://schemas.microsoft.com/office/drawing/2014/main" id="{8168CF4E-319A-4E50-B1CA-85CD56ABCE47}"/>
              </a:ext>
            </a:extLst>
          </p:cNvPr>
          <p:cNvSpPr>
            <a:spLocks noGrp="1"/>
          </p:cNvSpPr>
          <p:nvPr>
            <p:ph type="subTitle" idx="1"/>
          </p:nvPr>
        </p:nvSpPr>
        <p:spPr>
          <a:xfrm>
            <a:off x="1524000" y="390907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9" name="Graphic 18">
            <a:extLst>
              <a:ext uri="{FF2B5EF4-FFF2-40B4-BE49-F238E27FC236}">
                <a16:creationId xmlns:a16="http://schemas.microsoft.com/office/drawing/2014/main" id="{69B55E8A-F19E-4433-8CAE-3B2FEBF815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9866353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0667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4193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6702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406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765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38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499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59013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15636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429371" y="2030209"/>
            <a:ext cx="11015133" cy="574453"/>
          </a:xfrm>
        </p:spPr>
        <p:txBody>
          <a:bodyPr anchor="b"/>
          <a:lstStyle>
            <a:lvl1pPr marL="0" indent="0">
              <a:buNone/>
              <a:defRPr sz="3733" b="0" i="0">
                <a:solidFill>
                  <a:schemeClr val="accent1"/>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429371" y="2602704"/>
            <a:ext cx="11015133" cy="328231"/>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429371" y="3569268"/>
            <a:ext cx="11015133" cy="410433"/>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429371" y="3977744"/>
            <a:ext cx="11015133" cy="328231"/>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429371" y="5030747"/>
            <a:ext cx="11015133" cy="287323"/>
          </a:xfrm>
        </p:spPr>
        <p:txBody>
          <a:bodyPr anchor="b"/>
          <a:lstStyle>
            <a:lvl1pPr marL="0" indent="0">
              <a:buNone/>
              <a:defRPr sz="1867" b="1" i="0">
                <a:solidFill>
                  <a:schemeClr val="accent3"/>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429371" y="5316114"/>
            <a:ext cx="11015133" cy="328231"/>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4284242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0FD64B4-402C-47FD-831B-A0FF0495AAB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1" name="Rectangle 10">
            <a:extLst>
              <a:ext uri="{FF2B5EF4-FFF2-40B4-BE49-F238E27FC236}">
                <a16:creationId xmlns:a16="http://schemas.microsoft.com/office/drawing/2014/main" id="{DBE54098-7B8E-4ED4-8437-F2F6F693FF3A}"/>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E6C95-576B-4F02-8B33-400D9A1D30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BC9FB-3A75-4636-B014-F059BD4E13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44D614E3-B528-495A-84D4-33FB2D1028C5}"/>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4275597-5C97-4226-9D60-AFEDCF71810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5464655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1000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920010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767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9260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8868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8"/>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2"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3886928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6858000"/>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492443"/>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7"/>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434790"/>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3" y="1198937"/>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81769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0" y="3429000"/>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053743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760843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3328296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9D725F8F-5DF2-4C56-9D10-B7F7D5B5631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8" name="Rectangle 17">
            <a:extLst>
              <a:ext uri="{FF2B5EF4-FFF2-40B4-BE49-F238E27FC236}">
                <a16:creationId xmlns:a16="http://schemas.microsoft.com/office/drawing/2014/main" id="{4B3D9033-2FB0-4953-886A-338D97AF1604}"/>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E6C95-576B-4F02-8B33-400D9A1D30CC}"/>
              </a:ext>
            </a:extLst>
          </p:cNvPr>
          <p:cNvSpPr>
            <a:spLocks noGrp="1"/>
          </p:cNvSpPr>
          <p:nvPr>
            <p:ph type="title"/>
          </p:nvPr>
        </p:nvSpPr>
        <p:spPr>
          <a:xfrm>
            <a:off x="838199" y="365125"/>
            <a:ext cx="790785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4BBC9FB-3A75-4636-B014-F059BD4E1351}"/>
              </a:ext>
            </a:extLst>
          </p:cNvPr>
          <p:cNvSpPr>
            <a:spLocks noGrp="1"/>
          </p:cNvSpPr>
          <p:nvPr>
            <p:ph idx="1"/>
          </p:nvPr>
        </p:nvSpPr>
        <p:spPr>
          <a:xfrm>
            <a:off x="838200" y="1825625"/>
            <a:ext cx="790785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A person looking at the camera&#10;&#10;Description automatically generated">
            <a:extLst>
              <a:ext uri="{FF2B5EF4-FFF2-40B4-BE49-F238E27FC236}">
                <a16:creationId xmlns:a16="http://schemas.microsoft.com/office/drawing/2014/main" id="{DEF9323D-B517-47AF-B2F5-0B65B346540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7306" y="0"/>
            <a:ext cx="2898849" cy="6412253"/>
          </a:xfrm>
          <a:prstGeom prst="rect">
            <a:avLst/>
          </a:prstGeom>
        </p:spPr>
      </p:pic>
      <p:cxnSp>
        <p:nvCxnSpPr>
          <p:cNvPr id="7" name="Straight Connector 6">
            <a:extLst>
              <a:ext uri="{FF2B5EF4-FFF2-40B4-BE49-F238E27FC236}">
                <a16:creationId xmlns:a16="http://schemas.microsoft.com/office/drawing/2014/main" id="{44D614E3-B528-495A-84D4-33FB2D1028C5}"/>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FD9C2B53-185C-41FA-80F0-709F02F268A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6129572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18265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066521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9731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60250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0"/>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36774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551194"/>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2646188"/>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930977"/>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8"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6" y="4628562"/>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3499328296"/>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176834"/>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47370209"/>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7163537"/>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3"/>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384442036"/>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457143755"/>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4A4E034-E827-4356-AFEB-6139CFF1510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8" name="Rectangle 7">
            <a:extLst>
              <a:ext uri="{FF2B5EF4-FFF2-40B4-BE49-F238E27FC236}">
                <a16:creationId xmlns:a16="http://schemas.microsoft.com/office/drawing/2014/main" id="{01812B5A-C6E7-4AAA-B759-578074D1DF9D}"/>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FC27629-15B1-4FE9-A79F-F9740368271F}"/>
              </a:ext>
            </a:extLst>
          </p:cNvPr>
          <p:cNvSpPr>
            <a:spLocks noGrp="1"/>
          </p:cNvSpPr>
          <p:nvPr>
            <p:ph type="title"/>
          </p:nvPr>
        </p:nvSpPr>
        <p:spPr>
          <a:xfrm>
            <a:off x="838199" y="365125"/>
            <a:ext cx="7907855" cy="1325563"/>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4A6C0D14-B434-4CC7-A988-49C021DB5EBF}"/>
              </a:ext>
            </a:extLst>
          </p:cNvPr>
          <p:cNvSpPr>
            <a:spLocks noGrp="1"/>
          </p:cNvSpPr>
          <p:nvPr>
            <p:ph idx="1"/>
          </p:nvPr>
        </p:nvSpPr>
        <p:spPr>
          <a:xfrm>
            <a:off x="838200" y="1825625"/>
            <a:ext cx="790785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A person sitting on a couch&#10;&#10;Description automatically generated">
            <a:extLst>
              <a:ext uri="{FF2B5EF4-FFF2-40B4-BE49-F238E27FC236}">
                <a16:creationId xmlns:a16="http://schemas.microsoft.com/office/drawing/2014/main" id="{39F4F790-6C8F-44D0-B578-1808D64C22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05533" y="0"/>
            <a:ext cx="2890623" cy="6412256"/>
          </a:xfrm>
          <a:prstGeom prst="rect">
            <a:avLst/>
          </a:prstGeom>
        </p:spPr>
      </p:pic>
      <p:cxnSp>
        <p:nvCxnSpPr>
          <p:cNvPr id="7" name="Straight Connector 6">
            <a:extLst>
              <a:ext uri="{FF2B5EF4-FFF2-40B4-BE49-F238E27FC236}">
                <a16:creationId xmlns:a16="http://schemas.microsoft.com/office/drawing/2014/main" id="{44D614E3-B528-495A-84D4-33FB2D1028C5}"/>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96E2E45E-2951-4C48-97BD-C2CC3964FEB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26373131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6523569"/>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295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7146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8033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15540474"/>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791401079"/>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569439715"/>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92551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5241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861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20" name="Picture 19" descr="A person standing in a room&#10;&#10;Description automatically generated">
            <a:extLst>
              <a:ext uri="{FF2B5EF4-FFF2-40B4-BE49-F238E27FC236}">
                <a16:creationId xmlns:a16="http://schemas.microsoft.com/office/drawing/2014/main" id="{4C5ADB24-00C7-4377-B5D3-7AE2DC1708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5812" y="0"/>
            <a:ext cx="2896188" cy="6411270"/>
          </a:xfrm>
          <a:prstGeom prst="rect">
            <a:avLst/>
          </a:prstGeom>
        </p:spPr>
      </p:pic>
      <p:sp>
        <p:nvSpPr>
          <p:cNvPr id="13" name="Title 1">
            <a:extLst>
              <a:ext uri="{FF2B5EF4-FFF2-40B4-BE49-F238E27FC236}">
                <a16:creationId xmlns:a16="http://schemas.microsoft.com/office/drawing/2014/main" id="{ABE657B0-B8DB-4D01-A3D9-02D8D87634CB}"/>
              </a:ext>
            </a:extLst>
          </p:cNvPr>
          <p:cNvSpPr>
            <a:spLocks noGrp="1"/>
          </p:cNvSpPr>
          <p:nvPr>
            <p:ph type="title"/>
          </p:nvPr>
        </p:nvSpPr>
        <p:spPr>
          <a:xfrm>
            <a:off x="838199" y="365125"/>
            <a:ext cx="7907855" cy="1325563"/>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E30B69BE-F276-42EE-8C57-9AF932AFED4A}"/>
              </a:ext>
            </a:extLst>
          </p:cNvPr>
          <p:cNvSpPr>
            <a:spLocks noGrp="1"/>
          </p:cNvSpPr>
          <p:nvPr>
            <p:ph idx="1"/>
          </p:nvPr>
        </p:nvSpPr>
        <p:spPr>
          <a:xfrm>
            <a:off x="838200" y="1825625"/>
            <a:ext cx="790785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Graphic 15">
            <a:extLst>
              <a:ext uri="{FF2B5EF4-FFF2-40B4-BE49-F238E27FC236}">
                <a16:creationId xmlns:a16="http://schemas.microsoft.com/office/drawing/2014/main" id="{0B6FFA92-C3D7-4CFE-B781-C98A9E9F44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 t="1" r="12436" b="62643"/>
          <a:stretch/>
        </p:blipFill>
        <p:spPr>
          <a:xfrm>
            <a:off x="3037502" y="5771211"/>
            <a:ext cx="6998677" cy="1097280"/>
          </a:xfrm>
          <a:prstGeom prst="rect">
            <a:avLst/>
          </a:prstGeom>
        </p:spPr>
      </p:pic>
      <p:sp>
        <p:nvSpPr>
          <p:cNvPr id="17" name="Rectangle 16">
            <a:extLst>
              <a:ext uri="{FF2B5EF4-FFF2-40B4-BE49-F238E27FC236}">
                <a16:creationId xmlns:a16="http://schemas.microsoft.com/office/drawing/2014/main" id="{64A9C1AB-A159-4DB9-874E-D142DF5FDC52}"/>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4D614E3-B528-495A-84D4-33FB2D1028C5}"/>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F57B5C1-2C31-4268-8E16-DFACFA9352D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19876758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667538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32019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03976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6484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287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88893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7018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6"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6"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2767991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0726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8543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70B8FB9F-345A-4F37-A618-6D888CBDB2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6871" y="6520009"/>
            <a:ext cx="1454436" cy="255086"/>
          </a:xfrm>
          <a:prstGeom prst="rect">
            <a:avLst/>
          </a:prstGeom>
        </p:spPr>
      </p:pic>
      <p:sp>
        <p:nvSpPr>
          <p:cNvPr id="2" name="Title 1">
            <a:extLst>
              <a:ext uri="{FF2B5EF4-FFF2-40B4-BE49-F238E27FC236}">
                <a16:creationId xmlns:a16="http://schemas.microsoft.com/office/drawing/2014/main" id="{B86FFC4C-EB65-4714-8EBA-09221BBD7F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533D93-5E4B-4C3A-A7CB-1F46454E9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3" name="Graphic 42">
            <a:extLst>
              <a:ext uri="{FF2B5EF4-FFF2-40B4-BE49-F238E27FC236}">
                <a16:creationId xmlns:a16="http://schemas.microsoft.com/office/drawing/2014/main" id="{DB193019-F2DF-464C-87B1-DEC26FBAF04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61585" y="-564715"/>
            <a:ext cx="7134225" cy="4895850"/>
          </a:xfrm>
          <a:prstGeom prst="rect">
            <a:avLst/>
          </a:prstGeom>
        </p:spPr>
      </p:pic>
      <p:cxnSp>
        <p:nvCxnSpPr>
          <p:cNvPr id="44" name="Straight Connector 43">
            <a:extLst>
              <a:ext uri="{FF2B5EF4-FFF2-40B4-BE49-F238E27FC236}">
                <a16:creationId xmlns:a16="http://schemas.microsoft.com/office/drawing/2014/main" id="{417EEE15-2F40-4C35-A086-07861EB8CC85}"/>
              </a:ext>
            </a:extLst>
          </p:cNvPr>
          <p:cNvCxnSpPr/>
          <p:nvPr userDrawn="1"/>
        </p:nvCxnSpPr>
        <p:spPr>
          <a:xfrm>
            <a:off x="0" y="1470050"/>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8147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66127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084187"/>
            <a:ext cx="7171337" cy="1793090"/>
          </a:xfrm>
          <a:noFill/>
        </p:spPr>
        <p:txBody>
          <a:bodyPr lIns="0" tIns="91440" rIns="146304" bIns="91440" anchor="b" anchorCtr="0"/>
          <a:lstStyle>
            <a:lvl1pPr marL="0" indent="0">
              <a:defRPr sz="4800"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314246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56748712"/>
      </p:ext>
    </p:extLst>
  </p:cSld>
  <p:clrMapOvr>
    <a:masterClrMapping/>
  </p:clrMapOvr>
  <p:transition>
    <p:fade/>
  </p:transition>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5927560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4"/>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Tree>
    <p:extLst>
      <p:ext uri="{BB962C8B-B14F-4D97-AF65-F5344CB8AC3E}">
        <p14:creationId xmlns:p14="http://schemas.microsoft.com/office/powerpoint/2010/main" val="3722997330"/>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21795072"/>
      </p:ext>
    </p:extLst>
  </p:cSld>
  <p:clrMapOvr>
    <a:masterClrMapping/>
  </p:clrMapOvr>
  <p:transition>
    <p:fade/>
  </p:transition>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56363498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8388162"/>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2992458"/>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2"/>
            <a:ext cx="1999609" cy="25244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1428094029"/>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image" Target="../media/image17.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54" Type="http://schemas.openxmlformats.org/officeDocument/2006/relationships/image" Target="../media/image29.emf"/><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3"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slideLayout" Target="../slideLayouts/slideLayout102.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D1F52C-E208-4C8F-8EEB-878FB1445E6D}"/>
              </a:ext>
            </a:extLst>
          </p:cNvPr>
          <p:cNvSpPr/>
          <p:nvPr userDrawn="1"/>
        </p:nvSpPr>
        <p:spPr>
          <a:xfrm>
            <a:off x="0" y="6176963"/>
            <a:ext cx="121920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B5FD045-012B-47E2-9E89-621DED489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DAC3D4-33FB-41A6-88C9-80EFED6E5C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DDF44C12-B22B-4457-AB22-7F86727549A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0693" y="6563579"/>
            <a:ext cx="1454435" cy="167945"/>
          </a:xfrm>
          <a:prstGeom prst="rect">
            <a:avLst/>
          </a:prstGeom>
        </p:spPr>
      </p:pic>
    </p:spTree>
    <p:extLst>
      <p:ext uri="{BB962C8B-B14F-4D97-AF65-F5344CB8AC3E}">
        <p14:creationId xmlns:p14="http://schemas.microsoft.com/office/powerpoint/2010/main" val="3251778125"/>
      </p:ext>
    </p:extLst>
  </p:cSld>
  <p:clrMap bg1="lt1" tx1="dk1" bg2="lt2" tx2="dk2" accent1="accent1" accent2="accent2" accent3="accent3" accent4="accent4" accent5="accent5" accent6="accent6" hlink="hlink" folHlink="folHlink"/>
  <p:sldLayoutIdLst>
    <p:sldLayoutId id="2147483685" r:id="rId1"/>
    <p:sldLayoutId id="2147483696" r:id="rId2"/>
    <p:sldLayoutId id="2147483697" r:id="rId3"/>
    <p:sldLayoutId id="2147483698" r:id="rId4"/>
    <p:sldLayoutId id="2147483686" r:id="rId5"/>
    <p:sldLayoutId id="2147483699" r:id="rId6"/>
    <p:sldLayoutId id="2147483702" r:id="rId7"/>
    <p:sldLayoutId id="2147483703"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4400" kern="1200">
          <a:solidFill>
            <a:schemeClr val="tx1"/>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Light" panose="020B03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Light" panose="020B03040306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Light" panose="020B03040306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Light" panose="020B03040306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Light" panose="020B03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3840986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4"/>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4"/>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641854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 id="2147483801" r:id="rId52"/>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azure.microsoft.com/en-us/pricing/tco/calculato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azure.microsoft.com/en-us/pricing/calculator/"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mailto:Dorsey.Dustin@att.net" TargetMode="External"/><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hyperlink" Target="https://github.com/dustin-dorsey" TargetMode="External"/><Relationship Id="rId4" Type="http://schemas.openxmlformats.org/officeDocument/2006/relationships/hyperlink" Target="https://dustindorsey.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pricing/hybrid-benefit/"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dtucalculator.azurewebsites.net/"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s://sqlperformance.com/2019/04/sql-performance/sending-sentryone-data-to-azure-sql-database-dtu-calculator"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E27BA4-142B-49F5-9D60-8AFA73D3A69F}"/>
              </a:ext>
            </a:extLst>
          </p:cNvPr>
          <p:cNvSpPr>
            <a:spLocks noGrp="1"/>
          </p:cNvSpPr>
          <p:nvPr>
            <p:ph type="ctrTitle"/>
          </p:nvPr>
        </p:nvSpPr>
        <p:spPr>
          <a:xfrm>
            <a:off x="1524000" y="1822080"/>
            <a:ext cx="9144000" cy="2387600"/>
          </a:xfrm>
        </p:spPr>
        <p:txBody>
          <a:bodyPr>
            <a:normAutofit/>
          </a:bodyPr>
          <a:lstStyle/>
          <a:p>
            <a:r>
              <a:rPr lang="en-US" sz="4400" i="1" dirty="0"/>
              <a:t>Determining the Cost to Move to Azure</a:t>
            </a:r>
            <a:endParaRPr lang="en-US" sz="4400" dirty="0"/>
          </a:p>
        </p:txBody>
      </p:sp>
    </p:spTree>
    <p:extLst>
      <p:ext uri="{BB962C8B-B14F-4D97-AF65-F5344CB8AC3E}">
        <p14:creationId xmlns:p14="http://schemas.microsoft.com/office/powerpoint/2010/main" val="10885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Suggestions on How to Get Started </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4770537"/>
          </a:xfrm>
          <a:prstGeom prst="rect">
            <a:avLst/>
          </a:prstGeom>
        </p:spPr>
        <p:txBody>
          <a:bodyPr wrap="square">
            <a:spAutoFit/>
          </a:bodyPr>
          <a:lstStyle/>
          <a:p>
            <a:pPr marL="285750" indent="-285750">
              <a:buFont typeface="Arial" panose="020B0604020202020204" pitchFamily="34" charset="0"/>
              <a:buChar char="•"/>
            </a:pPr>
            <a:r>
              <a:rPr lang="en-US" sz="4000" dirty="0">
                <a:latin typeface="Ubuntu Light"/>
              </a:rPr>
              <a:t>Start getting familiar with Azure</a:t>
            </a:r>
          </a:p>
          <a:p>
            <a:pPr marL="742950" lvl="1" indent="-285750">
              <a:buFont typeface="Arial" panose="020B0604020202020204" pitchFamily="34" charset="0"/>
              <a:buChar char="•"/>
            </a:pPr>
            <a:r>
              <a:rPr lang="en-US" sz="3200" dirty="0">
                <a:latin typeface="Ubuntu Light"/>
              </a:rPr>
              <a:t>Utilize free credits or set aside a small budget</a:t>
            </a:r>
          </a:p>
          <a:p>
            <a:pPr marL="285750" indent="-285750">
              <a:buFont typeface="Arial" panose="020B0604020202020204" pitchFamily="34" charset="0"/>
              <a:buChar char="•"/>
            </a:pPr>
            <a:r>
              <a:rPr lang="en-US" sz="4000" dirty="0">
                <a:latin typeface="Ubuntu Light"/>
              </a:rPr>
              <a:t>Work with Microsoft as a partner. </a:t>
            </a:r>
          </a:p>
          <a:p>
            <a:pPr marL="742950" lvl="1" indent="-285750">
              <a:buFont typeface="Arial" panose="020B0604020202020204" pitchFamily="34" charset="0"/>
              <a:buChar char="•"/>
            </a:pPr>
            <a:r>
              <a:rPr lang="en-US" sz="3200" dirty="0">
                <a:latin typeface="Ubuntu Light"/>
              </a:rPr>
              <a:t>They want you to succeed! </a:t>
            </a:r>
          </a:p>
          <a:p>
            <a:pPr marL="285750" indent="-285750">
              <a:buFont typeface="Arial" panose="020B0604020202020204" pitchFamily="34" charset="0"/>
              <a:buChar char="•"/>
            </a:pPr>
            <a:r>
              <a:rPr lang="en-US" sz="4000" dirty="0">
                <a:latin typeface="Ubuntu Light"/>
              </a:rPr>
              <a:t>Consider working with a reputable 3</a:t>
            </a:r>
            <a:r>
              <a:rPr lang="en-US" sz="4000" baseline="30000" dirty="0">
                <a:latin typeface="Ubuntu Light"/>
              </a:rPr>
              <a:t>rd</a:t>
            </a:r>
            <a:r>
              <a:rPr lang="en-US" sz="4000" dirty="0">
                <a:latin typeface="Ubuntu Light"/>
              </a:rPr>
              <a:t> party</a:t>
            </a:r>
          </a:p>
          <a:p>
            <a:pPr marL="285750" indent="-285750">
              <a:buFont typeface="Arial" panose="020B0604020202020204" pitchFamily="34" charset="0"/>
              <a:buChar char="•"/>
            </a:pPr>
            <a:r>
              <a:rPr lang="en-US" sz="4000" b="1" u="sng" dirty="0">
                <a:latin typeface="Ubuntu Light"/>
              </a:rPr>
              <a:t>Start slow and with light workloads</a:t>
            </a:r>
          </a:p>
          <a:p>
            <a:pPr marL="285750" indent="-285750">
              <a:buFont typeface="Arial" panose="020B0604020202020204" pitchFamily="34" charset="0"/>
              <a:buChar char="•"/>
            </a:pPr>
            <a:r>
              <a:rPr lang="en-US" sz="4000" dirty="0">
                <a:latin typeface="Ubuntu Light"/>
              </a:rPr>
              <a:t>Learn the tools available </a:t>
            </a:r>
          </a:p>
          <a:p>
            <a:pPr marL="285750" indent="-285750">
              <a:buFont typeface="Arial" panose="020B0604020202020204" pitchFamily="34" charset="0"/>
              <a:buChar char="•"/>
            </a:pPr>
            <a:endParaRPr lang="en-US" sz="4000" dirty="0">
              <a:latin typeface="Ubuntu Light"/>
            </a:endParaRPr>
          </a:p>
        </p:txBody>
      </p:sp>
    </p:spTree>
    <p:extLst>
      <p:ext uri="{BB962C8B-B14F-4D97-AF65-F5344CB8AC3E}">
        <p14:creationId xmlns:p14="http://schemas.microsoft.com/office/powerpoint/2010/main" val="356148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5A501417-A623-4638-B5B3-C031432AE8D9}"/>
              </a:ext>
            </a:extLst>
          </p:cNvPr>
          <p:cNvSpPr txBox="1">
            <a:spLocks/>
          </p:cNvSpPr>
          <p:nvPr/>
        </p:nvSpPr>
        <p:spPr>
          <a:xfrm>
            <a:off x="586390" y="1560644"/>
            <a:ext cx="4898137" cy="1858714"/>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Segoe UI Semilight" panose="020B0402040204020203" pitchFamily="34" charset="0"/>
              </a:rPr>
              <a:t>The tool allows you to estimate the cost savings you can realize</a:t>
            </a:r>
            <a:r>
              <a:rPr lang="en-US" sz="2800">
                <a:gradFill>
                  <a:gsLst>
                    <a:gs pos="1250">
                      <a:sysClr val="windowText" lastClr="000000"/>
                    </a:gs>
                    <a:gs pos="100000">
                      <a:sysClr val="windowText" lastClr="000000"/>
                    </a:gs>
                  </a:gsLst>
                  <a:lin ang="5400000" scaled="0"/>
                </a:gradFill>
                <a:latin typeface="Segoe UI"/>
              </a:rPr>
              <a:t> by migrating your workloads to the cloud </a:t>
            </a:r>
            <a:endParaRPr kumimoji="0" lang="en-US" sz="2800"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Segoe UI Semilight" panose="020B0402040204020203" pitchFamily="34" charset="0"/>
            </a:endParaRPr>
          </a:p>
        </p:txBody>
      </p:sp>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Total Cost of Ownership (TCO) Calculator</a:t>
            </a:r>
          </a:p>
        </p:txBody>
      </p:sp>
      <p:pic>
        <p:nvPicPr>
          <p:cNvPr id="17410" name="Picture 2" descr="Image result for tco">
            <a:extLst>
              <a:ext uri="{FF2B5EF4-FFF2-40B4-BE49-F238E27FC236}">
                <a16:creationId xmlns:a16="http://schemas.microsoft.com/office/drawing/2014/main" id="{BF26563E-8FF5-4307-87E5-8CCFB68B6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442" y="1335504"/>
            <a:ext cx="4847713" cy="44998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E509F43-6888-4F28-9499-1BABA5AF1DFF}"/>
              </a:ext>
            </a:extLst>
          </p:cNvPr>
          <p:cNvSpPr txBox="1"/>
          <p:nvPr/>
        </p:nvSpPr>
        <p:spPr>
          <a:xfrm>
            <a:off x="214621" y="5650649"/>
            <a:ext cx="5641673" cy="369332"/>
          </a:xfrm>
          <a:prstGeom prst="rect">
            <a:avLst/>
          </a:prstGeom>
          <a:noFill/>
        </p:spPr>
        <p:txBody>
          <a:bodyPr wrap="none" rtlCol="0">
            <a:spAutoFit/>
          </a:bodyPr>
          <a:lstStyle/>
          <a:p>
            <a:r>
              <a:rPr lang="en-US" dirty="0">
                <a:hlinkClick r:id="rId4"/>
              </a:rPr>
              <a:t>https://azure.microsoft.com/en-us/pricing/tco/calculator/</a:t>
            </a:r>
            <a:endParaRPr lang="en-US" dirty="0"/>
          </a:p>
        </p:txBody>
      </p:sp>
    </p:spTree>
    <p:extLst>
      <p:ext uri="{BB962C8B-B14F-4D97-AF65-F5344CB8AC3E}">
        <p14:creationId xmlns:p14="http://schemas.microsoft.com/office/powerpoint/2010/main" val="2428103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Calculator</a:t>
            </a: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6317864" cy="3170099"/>
          </a:xfrm>
          <a:prstGeom prst="rect">
            <a:avLst/>
          </a:prstGeom>
        </p:spPr>
        <p:txBody>
          <a:bodyPr wrap="square">
            <a:spAutoFit/>
          </a:bodyPr>
          <a:lstStyle/>
          <a:p>
            <a:r>
              <a:rPr lang="en-US" sz="4000">
                <a:latin typeface="Ubuntu Light"/>
              </a:rPr>
              <a:t>The Azure calculator is a tool that allows you to better understand your costs to operate in the cloud </a:t>
            </a:r>
          </a:p>
          <a:p>
            <a:pPr marL="285750" indent="-285750">
              <a:buFont typeface="Arial" panose="020B0604020202020204" pitchFamily="34" charset="0"/>
              <a:buChar char="•"/>
            </a:pPr>
            <a:endParaRPr lang="en-US" sz="4000">
              <a:latin typeface="Ubuntu Light"/>
            </a:endParaRPr>
          </a:p>
        </p:txBody>
      </p:sp>
      <p:pic>
        <p:nvPicPr>
          <p:cNvPr id="2050" name="Picture 2" descr="Image result for free calculator clipart">
            <a:extLst>
              <a:ext uri="{FF2B5EF4-FFF2-40B4-BE49-F238E27FC236}">
                <a16:creationId xmlns:a16="http://schemas.microsoft.com/office/drawing/2014/main" id="{0C645E43-7D62-4F48-8A8A-5666D172D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4516" y="1325161"/>
            <a:ext cx="5047536" cy="37856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AA64F9-818C-4AE5-A415-97BE47161444}"/>
              </a:ext>
            </a:extLst>
          </p:cNvPr>
          <p:cNvSpPr txBox="1"/>
          <p:nvPr/>
        </p:nvSpPr>
        <p:spPr>
          <a:xfrm>
            <a:off x="252663" y="5424776"/>
            <a:ext cx="8076185" cy="523220"/>
          </a:xfrm>
          <a:prstGeom prst="rect">
            <a:avLst/>
          </a:prstGeom>
          <a:noFill/>
        </p:spPr>
        <p:txBody>
          <a:bodyPr wrap="none" rtlCol="0">
            <a:spAutoFit/>
          </a:bodyPr>
          <a:lstStyle/>
          <a:p>
            <a:r>
              <a:rPr lang="en-US" sz="2800" dirty="0">
                <a:hlinkClick r:id="rId4"/>
              </a:rPr>
              <a:t>https://azure.microsoft.com/en-us/pricing/calculator/</a:t>
            </a:r>
            <a:endParaRPr lang="en-US" sz="2800" dirty="0"/>
          </a:p>
        </p:txBody>
      </p:sp>
    </p:spTree>
    <p:extLst>
      <p:ext uri="{BB962C8B-B14F-4D97-AF65-F5344CB8AC3E}">
        <p14:creationId xmlns:p14="http://schemas.microsoft.com/office/powerpoint/2010/main" val="2081765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7AA8A7-E9A9-401C-AAD1-9351FA50B51C}"/>
              </a:ext>
            </a:extLst>
          </p:cNvPr>
          <p:cNvSpPr txBox="1"/>
          <p:nvPr/>
        </p:nvSpPr>
        <p:spPr>
          <a:xfrm>
            <a:off x="2658979" y="2598003"/>
            <a:ext cx="6570581" cy="830997"/>
          </a:xfrm>
          <a:prstGeom prst="rect">
            <a:avLst/>
          </a:prstGeom>
          <a:noFill/>
        </p:spPr>
        <p:txBody>
          <a:bodyPr wrap="none" rtlCol="0">
            <a:spAutoFit/>
          </a:bodyPr>
          <a:lstStyle/>
          <a:p>
            <a:r>
              <a:rPr lang="en-US" sz="4800"/>
              <a:t>Demo of Azure Calculator</a:t>
            </a:r>
          </a:p>
        </p:txBody>
      </p:sp>
    </p:spTree>
    <p:extLst>
      <p:ext uri="{BB962C8B-B14F-4D97-AF65-F5344CB8AC3E}">
        <p14:creationId xmlns:p14="http://schemas.microsoft.com/office/powerpoint/2010/main" val="4104954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Important Considerations for this Calculator</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5386090"/>
          </a:xfrm>
          <a:prstGeom prst="rect">
            <a:avLst/>
          </a:prstGeom>
        </p:spPr>
        <p:txBody>
          <a:bodyPr wrap="square">
            <a:spAutoFit/>
          </a:bodyPr>
          <a:lstStyle/>
          <a:p>
            <a:pPr marL="285750" indent="-285750">
              <a:buFont typeface="Arial" panose="020B0604020202020204" pitchFamily="34" charset="0"/>
              <a:buChar char="•"/>
            </a:pPr>
            <a:r>
              <a:rPr lang="en-US" sz="3200" dirty="0">
                <a:latin typeface="Ubuntu Light"/>
              </a:rPr>
              <a:t>Try not to underestimate </a:t>
            </a:r>
          </a:p>
          <a:p>
            <a:pPr marL="742950" lvl="1" indent="-285750">
              <a:buFont typeface="Arial" panose="020B0604020202020204" pitchFamily="34" charset="0"/>
              <a:buChar char="•"/>
            </a:pPr>
            <a:r>
              <a:rPr lang="en-US" sz="2400" dirty="0">
                <a:latin typeface="Ubuntu Light"/>
              </a:rPr>
              <a:t>Something small can add up to a lot</a:t>
            </a:r>
          </a:p>
          <a:p>
            <a:pPr marL="285750" indent="-285750">
              <a:buFont typeface="Arial" panose="020B0604020202020204" pitchFamily="34" charset="0"/>
              <a:buChar char="•"/>
            </a:pPr>
            <a:r>
              <a:rPr lang="en-US" sz="3200" dirty="0">
                <a:latin typeface="Ubuntu Light"/>
              </a:rPr>
              <a:t>Do not guess</a:t>
            </a:r>
          </a:p>
          <a:p>
            <a:pPr marL="742950" lvl="1" indent="-285750">
              <a:buFont typeface="Arial" panose="020B0604020202020204" pitchFamily="34" charset="0"/>
              <a:buChar char="•"/>
            </a:pPr>
            <a:r>
              <a:rPr lang="en-US" sz="2400" dirty="0">
                <a:latin typeface="Ubuntu Light"/>
              </a:rPr>
              <a:t>Back up what you are entering with data</a:t>
            </a:r>
          </a:p>
          <a:p>
            <a:pPr marL="285750" indent="-285750">
              <a:buFont typeface="Arial" panose="020B0604020202020204" pitchFamily="34" charset="0"/>
              <a:buChar char="•"/>
            </a:pPr>
            <a:r>
              <a:rPr lang="en-US" sz="3200" dirty="0">
                <a:latin typeface="Ubuntu Light"/>
              </a:rPr>
              <a:t>The calculator does not tell you which products have dependencies on others</a:t>
            </a:r>
          </a:p>
          <a:p>
            <a:pPr marL="285750" indent="-285750">
              <a:buFont typeface="Arial" panose="020B0604020202020204" pitchFamily="34" charset="0"/>
              <a:buChar char="•"/>
            </a:pPr>
            <a:r>
              <a:rPr lang="en-US" sz="3200" dirty="0">
                <a:latin typeface="Ubuntu Light"/>
              </a:rPr>
              <a:t>Hit the SAVE button when you are making changes</a:t>
            </a:r>
          </a:p>
          <a:p>
            <a:pPr marL="285750" indent="-285750">
              <a:buFont typeface="Arial" panose="020B0604020202020204" pitchFamily="34" charset="0"/>
              <a:buChar char="•"/>
            </a:pPr>
            <a:r>
              <a:rPr lang="en-US" sz="3200" dirty="0">
                <a:latin typeface="Ubuntu Light"/>
              </a:rPr>
              <a:t>Use it throughout the analysis process</a:t>
            </a:r>
          </a:p>
          <a:p>
            <a:pPr marL="285750" indent="-285750">
              <a:buFont typeface="Arial" panose="020B0604020202020204" pitchFamily="34" charset="0"/>
              <a:buChar char="•"/>
            </a:pPr>
            <a:r>
              <a:rPr lang="en-US" sz="3200" dirty="0">
                <a:latin typeface="Ubuntu Light"/>
              </a:rPr>
              <a:t>Data is exportable </a:t>
            </a:r>
          </a:p>
          <a:p>
            <a:pPr marL="285750" indent="-285750">
              <a:buFont typeface="Arial" panose="020B0604020202020204" pitchFamily="34" charset="0"/>
              <a:buChar char="•"/>
            </a:pPr>
            <a:r>
              <a:rPr lang="en-US" sz="3200" dirty="0">
                <a:latin typeface="Ubuntu Light"/>
              </a:rPr>
              <a:t>Egress is not factored</a:t>
            </a:r>
          </a:p>
          <a:p>
            <a:pPr marL="285750" indent="-285750">
              <a:buFont typeface="Arial" panose="020B0604020202020204" pitchFamily="34" charset="0"/>
              <a:buChar char="•"/>
            </a:pPr>
            <a:endParaRPr lang="en-US" sz="4000" dirty="0">
              <a:latin typeface="Ubuntu Light"/>
            </a:endParaRPr>
          </a:p>
        </p:txBody>
      </p:sp>
    </p:spTree>
    <p:extLst>
      <p:ext uri="{BB962C8B-B14F-4D97-AF65-F5344CB8AC3E}">
        <p14:creationId xmlns:p14="http://schemas.microsoft.com/office/powerpoint/2010/main" val="390395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Use the Calculator to the MAX</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4524315"/>
          </a:xfrm>
          <a:prstGeom prst="rect">
            <a:avLst/>
          </a:prstGeom>
        </p:spPr>
        <p:txBody>
          <a:bodyPr wrap="square">
            <a:spAutoFit/>
          </a:bodyPr>
          <a:lstStyle/>
          <a:p>
            <a:pPr marL="285750" indent="-285750">
              <a:buFont typeface="Arial" panose="020B0604020202020204" pitchFamily="34" charset="0"/>
              <a:buChar char="•"/>
            </a:pPr>
            <a:r>
              <a:rPr lang="en-US" sz="4000" dirty="0">
                <a:latin typeface="Ubuntu Light"/>
              </a:rPr>
              <a:t>Calculate</a:t>
            </a:r>
          </a:p>
          <a:p>
            <a:pPr marL="742950" lvl="1" indent="-285750">
              <a:buFont typeface="Arial" panose="020B0604020202020204" pitchFamily="34" charset="0"/>
              <a:buChar char="•"/>
            </a:pPr>
            <a:r>
              <a:rPr lang="en-US" sz="3200" dirty="0">
                <a:latin typeface="Ubuntu Light"/>
              </a:rPr>
              <a:t>Create estimates and experiment</a:t>
            </a:r>
          </a:p>
          <a:p>
            <a:pPr marL="285750" indent="-285750">
              <a:buFont typeface="Arial" panose="020B0604020202020204" pitchFamily="34" charset="0"/>
              <a:buChar char="•"/>
            </a:pPr>
            <a:r>
              <a:rPr lang="en-US" sz="4000" dirty="0">
                <a:latin typeface="Ubuntu Light"/>
              </a:rPr>
              <a:t>Evaluate</a:t>
            </a:r>
          </a:p>
          <a:p>
            <a:pPr marL="742950" lvl="1" indent="-285750">
              <a:buFont typeface="Arial" panose="020B0604020202020204" pitchFamily="34" charset="0"/>
              <a:buChar char="•"/>
            </a:pPr>
            <a:r>
              <a:rPr lang="en-US" sz="3200" dirty="0">
                <a:latin typeface="Ubuntu Light"/>
              </a:rPr>
              <a:t>Review often and ask yourself questions throughout the process</a:t>
            </a:r>
          </a:p>
          <a:p>
            <a:pPr marL="285750" indent="-285750">
              <a:buFont typeface="Arial" panose="020B0604020202020204" pitchFamily="34" charset="0"/>
              <a:buChar char="•"/>
            </a:pPr>
            <a:r>
              <a:rPr lang="en-US" sz="4000" dirty="0">
                <a:latin typeface="Ubuntu Light"/>
              </a:rPr>
              <a:t>Infiltrate </a:t>
            </a:r>
          </a:p>
          <a:p>
            <a:pPr marL="742950" lvl="1" indent="-285750">
              <a:buFont typeface="Arial" panose="020B0604020202020204" pitchFamily="34" charset="0"/>
              <a:buChar char="•"/>
            </a:pPr>
            <a:r>
              <a:rPr lang="en-US" sz="3200" dirty="0">
                <a:latin typeface="Ubuntu Light"/>
              </a:rPr>
              <a:t>Understand the product the best you can </a:t>
            </a:r>
          </a:p>
          <a:p>
            <a:pPr marL="285750" indent="-285750">
              <a:buFont typeface="Arial" panose="020B0604020202020204" pitchFamily="34" charset="0"/>
              <a:buChar char="•"/>
            </a:pPr>
            <a:endParaRPr lang="en-US" sz="4000" dirty="0">
              <a:latin typeface="Ubuntu Light"/>
            </a:endParaRPr>
          </a:p>
        </p:txBody>
      </p:sp>
    </p:spTree>
    <p:extLst>
      <p:ext uri="{BB962C8B-B14F-4D97-AF65-F5344CB8AC3E}">
        <p14:creationId xmlns:p14="http://schemas.microsoft.com/office/powerpoint/2010/main" val="368276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cartoon ghost free">
            <a:extLst>
              <a:ext uri="{FF2B5EF4-FFF2-40B4-BE49-F238E27FC236}">
                <a16:creationId xmlns:a16="http://schemas.microsoft.com/office/drawing/2014/main" id="{C2BFE4F2-DC93-46D9-A65B-B6CDDDDD8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785" y="1131634"/>
            <a:ext cx="4286250" cy="428625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Big SCARY Egress</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7915658" cy="2554545"/>
          </a:xfrm>
          <a:prstGeom prst="rect">
            <a:avLst/>
          </a:prstGeom>
        </p:spPr>
        <p:txBody>
          <a:bodyPr wrap="square">
            <a:spAutoFit/>
          </a:bodyPr>
          <a:lstStyle/>
          <a:p>
            <a:pPr marL="285750" indent="-285750">
              <a:buFont typeface="Arial" panose="020B0604020202020204" pitchFamily="34" charset="0"/>
              <a:buChar char="•"/>
            </a:pPr>
            <a:r>
              <a:rPr lang="en-US" sz="4000" dirty="0">
                <a:latin typeface="Ubuntu Light"/>
              </a:rPr>
              <a:t>When moving a workload to Azure, you really need to consider how much data will be leaving Azure</a:t>
            </a:r>
          </a:p>
          <a:p>
            <a:pPr marL="285750" indent="-285750">
              <a:buFont typeface="Arial" panose="020B0604020202020204" pitchFamily="34" charset="0"/>
              <a:buChar char="•"/>
            </a:pPr>
            <a:r>
              <a:rPr lang="en-US" sz="4000" dirty="0">
                <a:latin typeface="Ubuntu Light"/>
              </a:rPr>
              <a:t>Evaluate dependencies </a:t>
            </a:r>
          </a:p>
        </p:txBody>
      </p:sp>
    </p:spTree>
    <p:extLst>
      <p:ext uri="{BB962C8B-B14F-4D97-AF65-F5344CB8AC3E}">
        <p14:creationId xmlns:p14="http://schemas.microsoft.com/office/powerpoint/2010/main" val="5563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Determine Your Architecture</a:t>
            </a:r>
          </a:p>
        </p:txBody>
      </p:sp>
      <p:pic>
        <p:nvPicPr>
          <p:cNvPr id="1026" name="Picture 2" descr="Image result for azure icons">
            <a:extLst>
              <a:ext uri="{FF2B5EF4-FFF2-40B4-BE49-F238E27FC236}">
                <a16:creationId xmlns:a16="http://schemas.microsoft.com/office/drawing/2014/main" id="{A8C567E9-94F0-4AD3-8FD6-9585A234B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2" y="1170575"/>
            <a:ext cx="9986505" cy="5064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231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Planning For Future Growth</a:t>
            </a:r>
          </a:p>
        </p:txBody>
      </p:sp>
      <p:pic>
        <p:nvPicPr>
          <p:cNvPr id="3074" name="Picture 2" descr="Image result for growth stock photos">
            <a:extLst>
              <a:ext uri="{FF2B5EF4-FFF2-40B4-BE49-F238E27FC236}">
                <a16:creationId xmlns:a16="http://schemas.microsoft.com/office/drawing/2014/main" id="{AEC60C80-D0B2-4C52-B0E1-ACDDA488C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150" y="1173978"/>
            <a:ext cx="9423699" cy="491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99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Networking Considerations that Impact Cost</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3170099"/>
          </a:xfrm>
          <a:prstGeom prst="rect">
            <a:avLst/>
          </a:prstGeom>
        </p:spPr>
        <p:txBody>
          <a:bodyPr wrap="square">
            <a:spAutoFit/>
          </a:bodyPr>
          <a:lstStyle/>
          <a:p>
            <a:pPr marL="285750" indent="-285750">
              <a:buFont typeface="Arial" panose="020B0604020202020204" pitchFamily="34" charset="0"/>
              <a:buChar char="•"/>
            </a:pPr>
            <a:r>
              <a:rPr lang="en-US" sz="4000" dirty="0">
                <a:latin typeface="Ubuntu Light"/>
              </a:rPr>
              <a:t>Latency</a:t>
            </a:r>
            <a:endParaRPr lang="en-US" sz="3200" dirty="0">
              <a:latin typeface="Ubuntu Light"/>
            </a:endParaRPr>
          </a:p>
          <a:p>
            <a:pPr marL="285750" indent="-285750">
              <a:buFont typeface="Arial" panose="020B0604020202020204" pitchFamily="34" charset="0"/>
              <a:buChar char="•"/>
            </a:pPr>
            <a:r>
              <a:rPr lang="en-US" sz="4000" dirty="0">
                <a:latin typeface="Ubuntu Light"/>
              </a:rPr>
              <a:t>Data Transfers</a:t>
            </a:r>
          </a:p>
          <a:p>
            <a:pPr marL="285750" indent="-285750">
              <a:buFont typeface="Arial" panose="020B0604020202020204" pitchFamily="34" charset="0"/>
              <a:buChar char="•"/>
            </a:pPr>
            <a:r>
              <a:rPr lang="en-US" sz="4000" dirty="0">
                <a:latin typeface="Ubuntu Light"/>
              </a:rPr>
              <a:t>Bandwidth</a:t>
            </a:r>
            <a:endParaRPr lang="en-US" sz="3200" dirty="0">
              <a:latin typeface="Ubuntu Light"/>
            </a:endParaRPr>
          </a:p>
          <a:p>
            <a:pPr marL="285750" indent="-285750">
              <a:buFont typeface="Arial" panose="020B0604020202020204" pitchFamily="34" charset="0"/>
              <a:buChar char="•"/>
            </a:pPr>
            <a:r>
              <a:rPr lang="en-US" sz="4000" dirty="0">
                <a:latin typeface="Ubuntu Light"/>
              </a:rPr>
              <a:t>Runtime</a:t>
            </a:r>
          </a:p>
          <a:p>
            <a:pPr marL="285750" indent="-285750">
              <a:buFont typeface="Arial" panose="020B0604020202020204" pitchFamily="34" charset="0"/>
              <a:buChar char="•"/>
            </a:pPr>
            <a:r>
              <a:rPr lang="en-US" sz="4000" dirty="0">
                <a:latin typeface="Ubuntu Light"/>
              </a:rPr>
              <a:t>External Connections</a:t>
            </a:r>
          </a:p>
        </p:txBody>
      </p:sp>
      <p:pic>
        <p:nvPicPr>
          <p:cNvPr id="1026" name="Picture 2" descr="Image result for cloud network stock photo">
            <a:extLst>
              <a:ext uri="{FF2B5EF4-FFF2-40B4-BE49-F238E27FC236}">
                <a16:creationId xmlns:a16="http://schemas.microsoft.com/office/drawing/2014/main" id="{8E688D5D-D267-4D88-AE8E-C242421B5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237" y="1325161"/>
            <a:ext cx="5394108" cy="400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398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About Me </a:t>
            </a: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5983988" cy="4585871"/>
          </a:xfrm>
          <a:prstGeom prst="rect">
            <a:avLst/>
          </a:prstGeom>
        </p:spPr>
        <p:txBody>
          <a:bodyPr wrap="square">
            <a:spAutoFit/>
          </a:bodyPr>
          <a:lstStyle/>
          <a:p>
            <a:pPr marL="285750" indent="-285750">
              <a:buFont typeface="Arial" panose="020B0604020202020204" pitchFamily="34" charset="0"/>
              <a:buChar char="•"/>
            </a:pPr>
            <a:r>
              <a:rPr lang="en-US" sz="2800" dirty="0">
                <a:latin typeface="Ubuntu Light"/>
              </a:rPr>
              <a:t>Director of Data Management for LifePoint Health</a:t>
            </a:r>
          </a:p>
          <a:p>
            <a:pPr marL="742950" lvl="1" indent="-285750">
              <a:buFont typeface="Arial" panose="020B0604020202020204" pitchFamily="34" charset="0"/>
              <a:buChar char="•"/>
            </a:pPr>
            <a:r>
              <a:rPr lang="en-US" sz="2400" dirty="0">
                <a:latin typeface="Ubuntu Light"/>
              </a:rPr>
              <a:t>Email - </a:t>
            </a:r>
            <a:r>
              <a:rPr lang="en-US" sz="2400" dirty="0">
                <a:latin typeface="Ubuntu Light"/>
                <a:hlinkClick r:id="rId3"/>
              </a:rPr>
              <a:t>Dorsey.Dustin@att.net</a:t>
            </a:r>
            <a:r>
              <a:rPr lang="en-US" sz="2400" dirty="0">
                <a:latin typeface="Ubuntu Light"/>
              </a:rPr>
              <a:t> </a:t>
            </a:r>
          </a:p>
          <a:p>
            <a:pPr marL="742950" lvl="1" indent="-285750">
              <a:buFont typeface="Arial" panose="020B0604020202020204" pitchFamily="34" charset="0"/>
              <a:buChar char="•"/>
            </a:pPr>
            <a:r>
              <a:rPr lang="en-US" sz="2400" dirty="0">
                <a:latin typeface="Ubuntu Light"/>
              </a:rPr>
              <a:t>LinkedIn – linkedin.com/in/</a:t>
            </a:r>
            <a:r>
              <a:rPr lang="en-US" sz="2400" dirty="0" err="1">
                <a:latin typeface="Ubuntu Light"/>
              </a:rPr>
              <a:t>dustindorsey</a:t>
            </a:r>
            <a:r>
              <a:rPr lang="en-US" sz="2400" dirty="0">
                <a:latin typeface="Ubuntu Light"/>
              </a:rPr>
              <a:t> </a:t>
            </a:r>
          </a:p>
          <a:p>
            <a:pPr marL="742950" lvl="1" indent="-285750">
              <a:buFont typeface="Arial" panose="020B0604020202020204" pitchFamily="34" charset="0"/>
              <a:buChar char="•"/>
            </a:pPr>
            <a:r>
              <a:rPr lang="en-US" sz="2400" dirty="0">
                <a:latin typeface="Ubuntu Light"/>
              </a:rPr>
              <a:t>Twitter - @SQL_DD</a:t>
            </a:r>
          </a:p>
          <a:p>
            <a:pPr marL="742950" lvl="1" indent="-285750">
              <a:buFont typeface="Arial" panose="020B0604020202020204" pitchFamily="34" charset="0"/>
              <a:buChar char="•"/>
            </a:pPr>
            <a:r>
              <a:rPr lang="en-US" sz="2400" dirty="0">
                <a:latin typeface="Ubuntu Light"/>
              </a:rPr>
              <a:t>Blog - </a:t>
            </a:r>
            <a:r>
              <a:rPr lang="en-US" sz="2400" dirty="0">
                <a:latin typeface="Ubuntu Light"/>
                <a:hlinkClick r:id="rId4"/>
              </a:rPr>
              <a:t>https://dustindorsey.com/</a:t>
            </a:r>
            <a:r>
              <a:rPr lang="en-US" sz="2400" dirty="0">
                <a:latin typeface="Ubuntu Light"/>
              </a:rPr>
              <a:t>  </a:t>
            </a:r>
          </a:p>
          <a:p>
            <a:pPr marL="742950" lvl="1" indent="-285750">
              <a:buFont typeface="Arial" panose="020B0604020202020204" pitchFamily="34" charset="0"/>
              <a:buChar char="•"/>
            </a:pPr>
            <a:r>
              <a:rPr lang="en-US" sz="2400" dirty="0" err="1">
                <a:latin typeface="Ubuntu Light"/>
              </a:rPr>
              <a:t>Github</a:t>
            </a:r>
            <a:r>
              <a:rPr lang="en-US" sz="2400" dirty="0">
                <a:latin typeface="Ubuntu Light"/>
              </a:rPr>
              <a:t> - </a:t>
            </a:r>
            <a:r>
              <a:rPr lang="en-US" sz="2400" dirty="0">
                <a:latin typeface="Ubuntu Light"/>
                <a:hlinkClick r:id="rId5"/>
              </a:rPr>
              <a:t>https://github.com/dustin-dorsey</a:t>
            </a:r>
            <a:endParaRPr lang="en-US" sz="2400" dirty="0">
              <a:latin typeface="Ubuntu Light"/>
            </a:endParaRPr>
          </a:p>
          <a:p>
            <a:pPr marL="285750" indent="-285750">
              <a:buFont typeface="Arial" panose="020B0604020202020204" pitchFamily="34" charset="0"/>
              <a:buChar char="•"/>
            </a:pPr>
            <a:r>
              <a:rPr lang="en-US" sz="2800" dirty="0">
                <a:latin typeface="Ubuntu Light"/>
              </a:rPr>
              <a:t>I have been working with SQL Server for over a decade</a:t>
            </a:r>
          </a:p>
          <a:p>
            <a:pPr marL="285750" indent="-285750">
              <a:buFont typeface="Arial" panose="020B0604020202020204" pitchFamily="34" charset="0"/>
              <a:buChar char="•"/>
            </a:pPr>
            <a:r>
              <a:rPr lang="en-US" sz="2800" dirty="0">
                <a:latin typeface="Ubuntu Light"/>
              </a:rPr>
              <a:t>Active speaker and struggling blogger</a:t>
            </a:r>
          </a:p>
        </p:txBody>
      </p:sp>
      <p:pic>
        <p:nvPicPr>
          <p:cNvPr id="4" name="Picture 3">
            <a:extLst>
              <a:ext uri="{FF2B5EF4-FFF2-40B4-BE49-F238E27FC236}">
                <a16:creationId xmlns:a16="http://schemas.microsoft.com/office/drawing/2014/main" id="{25C8643A-9283-4B34-92DD-291327FF6D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8415" y="1172422"/>
            <a:ext cx="2924373" cy="2856590"/>
          </a:xfrm>
          <a:prstGeom prst="rect">
            <a:avLst/>
          </a:prstGeom>
        </p:spPr>
      </p:pic>
      <p:pic>
        <p:nvPicPr>
          <p:cNvPr id="5" name="Picture 2" descr="Image result for sentry one product advisory council">
            <a:extLst>
              <a:ext uri="{FF2B5EF4-FFF2-40B4-BE49-F238E27FC236}">
                <a16:creationId xmlns:a16="http://schemas.microsoft.com/office/drawing/2014/main" id="{B007163B-BAEE-4F94-BE3C-A0CCEFBC15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8415" y="4396660"/>
            <a:ext cx="1269870" cy="12889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friends of redgate">
            <a:extLst>
              <a:ext uri="{FF2B5EF4-FFF2-40B4-BE49-F238E27FC236}">
                <a16:creationId xmlns:a16="http://schemas.microsoft.com/office/drawing/2014/main" id="{54035CBB-F752-41E9-BCEC-989037A893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4004" y="4493732"/>
            <a:ext cx="1059735" cy="105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07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ExpressRoute</a:t>
            </a: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6738970" cy="4401205"/>
          </a:xfrm>
          <a:prstGeom prst="rect">
            <a:avLst/>
          </a:prstGeom>
        </p:spPr>
        <p:txBody>
          <a:bodyPr wrap="square">
            <a:spAutoFit/>
          </a:bodyPr>
          <a:lstStyle/>
          <a:p>
            <a:r>
              <a:rPr lang="en-US" sz="4000"/>
              <a:t>ExpressRoute is a service that enables you to create private connections between Azure datacenters and infrastructure that's on your premises or in a colocation environment.</a:t>
            </a:r>
          </a:p>
          <a:p>
            <a:endParaRPr lang="en-US" sz="4000">
              <a:latin typeface="Ubuntu Light"/>
            </a:endParaRPr>
          </a:p>
        </p:txBody>
      </p:sp>
      <p:pic>
        <p:nvPicPr>
          <p:cNvPr id="4098" name="Picture 2" descr="Directly connect to Azure from a multi-protocol label switching (MPLS) VPN">
            <a:extLst>
              <a:ext uri="{FF2B5EF4-FFF2-40B4-BE49-F238E27FC236}">
                <a16:creationId xmlns:a16="http://schemas.microsoft.com/office/drawing/2014/main" id="{53F3EFE8-5262-44F1-8788-F0EAD7E23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724" y="1011198"/>
            <a:ext cx="4237371" cy="423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467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Translating On-prem to the Cloud</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0750297" cy="1754326"/>
          </a:xfrm>
          <a:prstGeom prst="rect">
            <a:avLst/>
          </a:prstGeom>
        </p:spPr>
        <p:txBody>
          <a:bodyPr wrap="square">
            <a:spAutoFit/>
          </a:bodyPr>
          <a:lstStyle/>
          <a:p>
            <a:pPr marL="571500" indent="-571500">
              <a:buFont typeface="Arial" panose="020B0604020202020204" pitchFamily="34" charset="0"/>
              <a:buChar char="•"/>
            </a:pPr>
            <a:r>
              <a:rPr lang="en-US" sz="3600" dirty="0"/>
              <a:t>Understand existing workloads</a:t>
            </a:r>
          </a:p>
          <a:p>
            <a:pPr marL="571500" indent="-571500">
              <a:buFont typeface="Arial" panose="020B0604020202020204" pitchFamily="34" charset="0"/>
              <a:buChar char="•"/>
            </a:pPr>
            <a:r>
              <a:rPr lang="en-US" sz="3600" dirty="0"/>
              <a:t>Only use what you need in the cloud. Your systems should be consuming most of the resources allocated. </a:t>
            </a:r>
          </a:p>
        </p:txBody>
      </p:sp>
      <p:pic>
        <p:nvPicPr>
          <p:cNvPr id="6146" name="Picture 2" descr="Image result for this is fine fire">
            <a:extLst>
              <a:ext uri="{FF2B5EF4-FFF2-40B4-BE49-F238E27FC236}">
                <a16:creationId xmlns:a16="http://schemas.microsoft.com/office/drawing/2014/main" id="{768EBA82-9FDB-4C68-91A1-BD78622E0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770" y="3200857"/>
            <a:ext cx="4152899" cy="276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722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Baseline Performance</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5311969" cy="2862322"/>
          </a:xfrm>
          <a:prstGeom prst="rect">
            <a:avLst/>
          </a:prstGeom>
        </p:spPr>
        <p:txBody>
          <a:bodyPr wrap="square">
            <a:spAutoFit/>
          </a:bodyPr>
          <a:lstStyle/>
          <a:p>
            <a:r>
              <a:rPr lang="en-US" sz="3600" dirty="0"/>
              <a:t>Make sure your workload in the cloud performs as expected. Do comparisons to understand how it translates. </a:t>
            </a:r>
          </a:p>
        </p:txBody>
      </p:sp>
      <p:pic>
        <p:nvPicPr>
          <p:cNvPr id="7170" name="Picture 2" descr="Image result for free compare charts clipart">
            <a:extLst>
              <a:ext uri="{FF2B5EF4-FFF2-40B4-BE49-F238E27FC236}">
                <a16:creationId xmlns:a16="http://schemas.microsoft.com/office/drawing/2014/main" id="{058ABBA3-0339-4A14-AFDF-809454745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232" y="457200"/>
            <a:ext cx="5276964" cy="5276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214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control costs">
            <a:extLst>
              <a:ext uri="{FF2B5EF4-FFF2-40B4-BE49-F238E27FC236}">
                <a16:creationId xmlns:a16="http://schemas.microsoft.com/office/drawing/2014/main" id="{0132D76A-7EFF-4BF2-B357-D62B8304D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344" y="454526"/>
            <a:ext cx="4242482" cy="301216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Tips to Help Lower Costs</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8647177" cy="5078313"/>
          </a:xfrm>
          <a:prstGeom prst="rect">
            <a:avLst/>
          </a:prstGeom>
        </p:spPr>
        <p:txBody>
          <a:bodyPr wrap="square">
            <a:spAutoFit/>
          </a:bodyPr>
          <a:lstStyle/>
          <a:p>
            <a:pPr marL="285750" indent="-285750">
              <a:buFont typeface="Arial" panose="020B0604020202020204" pitchFamily="34" charset="0"/>
              <a:buChar char="•"/>
            </a:pPr>
            <a:r>
              <a:rPr lang="en-US" sz="3600" dirty="0">
                <a:latin typeface="Ubuntu Light"/>
              </a:rPr>
              <a:t>Utilize reserved pricing</a:t>
            </a:r>
          </a:p>
          <a:p>
            <a:pPr marL="285750" indent="-285750">
              <a:buFont typeface="Arial" panose="020B0604020202020204" pitchFamily="34" charset="0"/>
              <a:buChar char="•"/>
            </a:pPr>
            <a:r>
              <a:rPr lang="en-US" sz="3600" dirty="0">
                <a:latin typeface="Ubuntu Light"/>
              </a:rPr>
              <a:t>Azure Hybrid Benefit</a:t>
            </a:r>
          </a:p>
          <a:p>
            <a:pPr marL="285750" indent="-285750">
              <a:buFont typeface="Arial" panose="020B0604020202020204" pitchFamily="34" charset="0"/>
              <a:buChar char="•"/>
            </a:pPr>
            <a:r>
              <a:rPr lang="en-US" sz="3600" dirty="0">
                <a:latin typeface="Ubuntu Light"/>
              </a:rPr>
              <a:t>Manage runtime hours</a:t>
            </a:r>
          </a:p>
          <a:p>
            <a:pPr marL="285750" indent="-285750">
              <a:buFont typeface="Arial" panose="020B0604020202020204" pitchFamily="34" charset="0"/>
              <a:buChar char="•"/>
            </a:pPr>
            <a:r>
              <a:rPr lang="en-US" sz="3600" dirty="0">
                <a:latin typeface="Ubuntu Light"/>
              </a:rPr>
              <a:t>Stop to think if there is a better way to do this  </a:t>
            </a:r>
          </a:p>
          <a:p>
            <a:pPr marL="285750" indent="-285750">
              <a:buFont typeface="Arial" panose="020B0604020202020204" pitchFamily="34" charset="0"/>
              <a:buChar char="•"/>
            </a:pPr>
            <a:r>
              <a:rPr lang="en-US" sz="3600" dirty="0">
                <a:latin typeface="Ubuntu Light"/>
              </a:rPr>
              <a:t>Remove\turn off things you do not need</a:t>
            </a:r>
          </a:p>
          <a:p>
            <a:pPr marL="285750" indent="-285750">
              <a:buFont typeface="Arial" panose="020B0604020202020204" pitchFamily="34" charset="0"/>
              <a:buChar char="•"/>
            </a:pPr>
            <a:r>
              <a:rPr lang="en-US" sz="3600" dirty="0">
                <a:latin typeface="Ubuntu Light"/>
              </a:rPr>
              <a:t>Take advantage of offered Microsoft Programs</a:t>
            </a:r>
          </a:p>
          <a:p>
            <a:pPr marL="285750" indent="-285750">
              <a:buFont typeface="Arial" panose="020B0604020202020204" pitchFamily="34" charset="0"/>
              <a:buChar char="•"/>
            </a:pPr>
            <a:r>
              <a:rPr lang="en-US" sz="3600" dirty="0">
                <a:latin typeface="Ubuntu Light"/>
              </a:rPr>
              <a:t>Utilize Dev\Test Pricing</a:t>
            </a:r>
          </a:p>
        </p:txBody>
      </p:sp>
    </p:spTree>
    <p:extLst>
      <p:ext uri="{BB962C8B-B14F-4D97-AF65-F5344CB8AC3E}">
        <p14:creationId xmlns:p14="http://schemas.microsoft.com/office/powerpoint/2010/main" val="8954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Hybrid Benefit</a:t>
            </a:r>
          </a:p>
        </p:txBody>
      </p:sp>
      <p:sp>
        <p:nvSpPr>
          <p:cNvPr id="5" name="Rectangle 4">
            <a:extLst>
              <a:ext uri="{FF2B5EF4-FFF2-40B4-BE49-F238E27FC236}">
                <a16:creationId xmlns:a16="http://schemas.microsoft.com/office/drawing/2014/main" id="{3033B789-748C-4905-B134-180DF4203CF9}"/>
              </a:ext>
            </a:extLst>
          </p:cNvPr>
          <p:cNvSpPr/>
          <p:nvPr/>
        </p:nvSpPr>
        <p:spPr>
          <a:xfrm>
            <a:off x="588262" y="1325161"/>
            <a:ext cx="5668159" cy="5724644"/>
          </a:xfrm>
          <a:prstGeom prst="rect">
            <a:avLst/>
          </a:prstGeom>
        </p:spPr>
        <p:txBody>
          <a:bodyPr wrap="square">
            <a:spAutoFit/>
          </a:bodyPr>
          <a:lstStyle/>
          <a:p>
            <a:r>
              <a:rPr lang="en-US" sz="4000"/>
              <a:t>Is a pricing offer that allows you to take your existing on-prem licenses for Windows and SQL Server to Azure</a:t>
            </a:r>
          </a:p>
          <a:p>
            <a:endParaRPr lang="en-US" sz="4000"/>
          </a:p>
          <a:p>
            <a:endParaRPr lang="en-US" sz="1600"/>
          </a:p>
          <a:p>
            <a:endParaRPr lang="en-US" sz="1600"/>
          </a:p>
          <a:p>
            <a:endParaRPr lang="en-US"/>
          </a:p>
          <a:p>
            <a:r>
              <a:rPr lang="en-US"/>
              <a:t>Azure Hybrid Benefit Calculator</a:t>
            </a:r>
          </a:p>
          <a:p>
            <a:r>
              <a:rPr lang="en-US">
                <a:hlinkClick r:id="rId3"/>
              </a:rPr>
              <a:t>https://azure.microsoft.com/en-us/pricing/hybrid-benefit/</a:t>
            </a:r>
            <a:endParaRPr lang="en-US"/>
          </a:p>
          <a:p>
            <a:endParaRPr lang="en-US" sz="4000">
              <a:latin typeface="Ubuntu Light"/>
            </a:endParaRPr>
          </a:p>
        </p:txBody>
      </p:sp>
      <p:pic>
        <p:nvPicPr>
          <p:cNvPr id="2" name="Picture 1">
            <a:extLst>
              <a:ext uri="{FF2B5EF4-FFF2-40B4-BE49-F238E27FC236}">
                <a16:creationId xmlns:a16="http://schemas.microsoft.com/office/drawing/2014/main" id="{E4EC534D-823F-4D2F-9D4E-D96E3682328A}"/>
              </a:ext>
            </a:extLst>
          </p:cNvPr>
          <p:cNvPicPr>
            <a:picLocks noChangeAspect="1"/>
          </p:cNvPicPr>
          <p:nvPr/>
        </p:nvPicPr>
        <p:blipFill>
          <a:blip r:embed="rId4"/>
          <a:stretch>
            <a:fillRect/>
          </a:stretch>
        </p:blipFill>
        <p:spPr>
          <a:xfrm>
            <a:off x="6141401" y="511042"/>
            <a:ext cx="5462336" cy="5413890"/>
          </a:xfrm>
          <a:prstGeom prst="rect">
            <a:avLst/>
          </a:prstGeom>
        </p:spPr>
      </p:pic>
    </p:spTree>
    <p:extLst>
      <p:ext uri="{BB962C8B-B14F-4D97-AF65-F5344CB8AC3E}">
        <p14:creationId xmlns:p14="http://schemas.microsoft.com/office/powerpoint/2010/main" val="3008855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Important Notes About SQL Azure Hybrid Benefit</a:t>
            </a:r>
          </a:p>
        </p:txBody>
      </p:sp>
      <p:sp>
        <p:nvSpPr>
          <p:cNvPr id="5" name="Rectangle 4">
            <a:extLst>
              <a:ext uri="{FF2B5EF4-FFF2-40B4-BE49-F238E27FC236}">
                <a16:creationId xmlns:a16="http://schemas.microsoft.com/office/drawing/2014/main" id="{3033B789-748C-4905-B134-180DF4203CF9}"/>
              </a:ext>
            </a:extLst>
          </p:cNvPr>
          <p:cNvSpPr/>
          <p:nvPr/>
        </p:nvSpPr>
        <p:spPr>
          <a:xfrm>
            <a:off x="588262" y="1325161"/>
            <a:ext cx="11018520" cy="6401753"/>
          </a:xfrm>
          <a:prstGeom prst="rect">
            <a:avLst/>
          </a:prstGeom>
        </p:spPr>
        <p:txBody>
          <a:bodyPr wrap="square">
            <a:spAutoFit/>
          </a:bodyPr>
          <a:lstStyle/>
          <a:p>
            <a:pPr marL="571500" indent="-571500">
              <a:buFont typeface="Arial" panose="020B0604020202020204" pitchFamily="34" charset="0"/>
              <a:buChar char="•"/>
            </a:pPr>
            <a:r>
              <a:rPr lang="en-US" sz="2600" dirty="0"/>
              <a:t>All on-prem rules still apply unless specifically noted </a:t>
            </a:r>
          </a:p>
          <a:p>
            <a:pPr marL="571500" indent="-571500">
              <a:buFont typeface="Arial" panose="020B0604020202020204" pitchFamily="34" charset="0"/>
              <a:buChar char="•"/>
            </a:pPr>
            <a:r>
              <a:rPr lang="en-US" sz="2600" dirty="0"/>
              <a:t>1 Enterprise license (2 Cores) = 4 Standard licenses (8 cores) for general purpose (x4 multiplier)</a:t>
            </a:r>
          </a:p>
          <a:p>
            <a:pPr marL="1028700" lvl="1" indent="-571500">
              <a:buFont typeface="Arial" panose="020B0604020202020204" pitchFamily="34" charset="0"/>
              <a:buChar char="•"/>
            </a:pPr>
            <a:r>
              <a:rPr lang="en-US" sz="2400" dirty="0"/>
              <a:t>Standard licenses are 1:1</a:t>
            </a:r>
          </a:p>
          <a:p>
            <a:pPr marL="571500" indent="-571500">
              <a:buFont typeface="Arial" panose="020B0604020202020204" pitchFamily="34" charset="0"/>
              <a:buChar char="•"/>
            </a:pPr>
            <a:r>
              <a:rPr lang="en-US" sz="2600" dirty="0"/>
              <a:t>1 Enterprise license (2 Cores) = 1 Enterprise licenses (2 Cores) for business critical</a:t>
            </a:r>
          </a:p>
          <a:p>
            <a:pPr marL="1028700" lvl="1" indent="-571500">
              <a:buFont typeface="Arial" panose="020B0604020202020204" pitchFamily="34" charset="0"/>
              <a:buChar char="•"/>
            </a:pPr>
            <a:r>
              <a:rPr lang="en-US" sz="2400" dirty="0"/>
              <a:t>Cannot use Standard licenses for business critical</a:t>
            </a:r>
          </a:p>
          <a:p>
            <a:pPr marL="571500" indent="-571500">
              <a:buFont typeface="Arial" panose="020B0604020202020204" pitchFamily="34" charset="0"/>
              <a:buChar char="•"/>
            </a:pPr>
            <a:r>
              <a:rPr lang="en-US" sz="2600" dirty="0"/>
              <a:t>180 days of dual use for migration purposes only</a:t>
            </a:r>
          </a:p>
          <a:p>
            <a:pPr marL="571500" indent="-571500">
              <a:buFont typeface="Arial" panose="020B0604020202020204" pitchFamily="34" charset="0"/>
              <a:buChar char="•"/>
            </a:pPr>
            <a:r>
              <a:rPr lang="en-US" sz="2600" dirty="0"/>
              <a:t>HA/passive rules still apply </a:t>
            </a:r>
          </a:p>
          <a:p>
            <a:pPr marL="571500" indent="-571500">
              <a:buFont typeface="Arial" panose="020B0604020202020204" pitchFamily="34" charset="0"/>
              <a:buChar char="•"/>
            </a:pPr>
            <a:r>
              <a:rPr lang="en-US" sz="2600" dirty="0"/>
              <a:t>Must have SA to move licenses to Azure and must maintain it to retain this benefit</a:t>
            </a:r>
          </a:p>
          <a:p>
            <a:pPr marL="571500" indent="-571500">
              <a:buFont typeface="Arial" panose="020B0604020202020204" pitchFamily="34" charset="0"/>
              <a:buChar char="•"/>
            </a:pPr>
            <a:r>
              <a:rPr lang="en-US" sz="2600" dirty="0"/>
              <a:t>Option to use host-based licensing with Azure Dedicated Host (currently in Preview)</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endParaRPr lang="en-US" sz="2400" dirty="0">
              <a:latin typeface="Ubuntu Light"/>
            </a:endParaRPr>
          </a:p>
          <a:p>
            <a:pPr marL="571500" indent="-571500">
              <a:buFont typeface="Arial" panose="020B0604020202020204" pitchFamily="34" charset="0"/>
              <a:buChar char="•"/>
            </a:pPr>
            <a:endParaRPr lang="en-US" sz="2400" dirty="0">
              <a:latin typeface="Ubuntu Light"/>
            </a:endParaRPr>
          </a:p>
        </p:txBody>
      </p:sp>
    </p:spTree>
    <p:extLst>
      <p:ext uri="{BB962C8B-B14F-4D97-AF65-F5344CB8AC3E}">
        <p14:creationId xmlns:p14="http://schemas.microsoft.com/office/powerpoint/2010/main" val="3122953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DTU vs </a:t>
            </a:r>
            <a:r>
              <a:rPr kumimoji="0" lang="en-US" sz="3600" b="0" i="0" u="none" strike="noStrike" kern="1200" cap="none" spc="-50" normalizeH="0" baseline="0" noProof="0" dirty="0" err="1">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vCore</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graphicFrame>
        <p:nvGraphicFramePr>
          <p:cNvPr id="4" name="Table 3">
            <a:extLst>
              <a:ext uri="{FF2B5EF4-FFF2-40B4-BE49-F238E27FC236}">
                <a16:creationId xmlns:a16="http://schemas.microsoft.com/office/drawing/2014/main" id="{6A22D681-C167-4B0A-BDFB-9FC2B6778B2F}"/>
              </a:ext>
            </a:extLst>
          </p:cNvPr>
          <p:cNvGraphicFramePr>
            <a:graphicFrameLocks noGrp="1"/>
          </p:cNvGraphicFramePr>
          <p:nvPr>
            <p:extLst>
              <p:ext uri="{D42A27DB-BD31-4B8C-83A1-F6EECF244321}">
                <p14:modId xmlns:p14="http://schemas.microsoft.com/office/powerpoint/2010/main" val="4161392044"/>
              </p:ext>
            </p:extLst>
          </p:nvPr>
        </p:nvGraphicFramePr>
        <p:xfrm>
          <a:off x="745957" y="1299411"/>
          <a:ext cx="10756231" cy="4523871"/>
        </p:xfrm>
        <a:graphic>
          <a:graphicData uri="http://schemas.openxmlformats.org/drawingml/2006/table">
            <a:tbl>
              <a:tblPr>
                <a:tableStyleId>{5C22544A-7EE6-4342-B048-85BDC9FD1C3A}</a:tableStyleId>
              </a:tblPr>
              <a:tblGrid>
                <a:gridCol w="1522906">
                  <a:extLst>
                    <a:ext uri="{9D8B030D-6E8A-4147-A177-3AD203B41FA5}">
                      <a16:colId xmlns:a16="http://schemas.microsoft.com/office/drawing/2014/main" val="3881371093"/>
                    </a:ext>
                  </a:extLst>
                </a:gridCol>
                <a:gridCol w="3903153">
                  <a:extLst>
                    <a:ext uri="{9D8B030D-6E8A-4147-A177-3AD203B41FA5}">
                      <a16:colId xmlns:a16="http://schemas.microsoft.com/office/drawing/2014/main" val="399575"/>
                    </a:ext>
                  </a:extLst>
                </a:gridCol>
                <a:gridCol w="5330172">
                  <a:extLst>
                    <a:ext uri="{9D8B030D-6E8A-4147-A177-3AD203B41FA5}">
                      <a16:colId xmlns:a16="http://schemas.microsoft.com/office/drawing/2014/main" val="4001389284"/>
                    </a:ext>
                  </a:extLst>
                </a:gridCol>
              </a:tblGrid>
              <a:tr h="529550">
                <a:tc>
                  <a:txBody>
                    <a:bodyPr/>
                    <a:lstStyle/>
                    <a:p>
                      <a:pPr algn="ctr" fontAlgn="ctr"/>
                      <a:r>
                        <a:rPr lang="en-US" sz="2800" u="none" strike="noStrike">
                          <a:effectLst/>
                        </a:rPr>
                        <a:t> </a:t>
                      </a:r>
                      <a:endParaRPr lang="en-US" sz="2800" b="1" i="0" u="none" strike="noStrike">
                        <a:solidFill>
                          <a:srgbClr val="FFFFFF"/>
                        </a:solidFill>
                        <a:effectLst/>
                        <a:latin typeface="Calibri" panose="020F0502020204030204" pitchFamily="34" charset="0"/>
                      </a:endParaRPr>
                    </a:p>
                  </a:txBody>
                  <a:tcPr marL="9525" marR="9525" marT="9525" marB="0" anchor="ctr"/>
                </a:tc>
                <a:tc>
                  <a:txBody>
                    <a:bodyPr/>
                    <a:lstStyle/>
                    <a:p>
                      <a:pPr algn="ctr" fontAlgn="ctr"/>
                      <a:r>
                        <a:rPr lang="en-US" sz="2800" b="1" u="none" strike="noStrike">
                          <a:effectLst/>
                        </a:rPr>
                        <a:t>DTU</a:t>
                      </a:r>
                      <a:endParaRPr lang="en-US" sz="2800" b="1" i="0" u="none" strike="noStrike">
                        <a:solidFill>
                          <a:srgbClr val="FFFFFF"/>
                        </a:solidFill>
                        <a:effectLst/>
                        <a:latin typeface="Calibri" panose="020F0502020204030204" pitchFamily="34" charset="0"/>
                      </a:endParaRPr>
                    </a:p>
                  </a:txBody>
                  <a:tcPr marL="9525" marR="9525" marT="9525" marB="0" anchor="ctr"/>
                </a:tc>
                <a:tc>
                  <a:txBody>
                    <a:bodyPr/>
                    <a:lstStyle/>
                    <a:p>
                      <a:pPr algn="ctr" fontAlgn="ctr"/>
                      <a:r>
                        <a:rPr lang="en-US" sz="2800" b="1" u="none" strike="noStrike" err="1">
                          <a:effectLst/>
                        </a:rPr>
                        <a:t>vCore</a:t>
                      </a:r>
                      <a:endParaRPr lang="en-US" sz="2800" b="1" i="0" u="none" strike="noStrike">
                        <a:solidFill>
                          <a:srgbClr val="FFFF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77213164"/>
                  </a:ext>
                </a:extLst>
              </a:tr>
              <a:tr h="726240">
                <a:tc>
                  <a:txBody>
                    <a:bodyPr/>
                    <a:lstStyle/>
                    <a:p>
                      <a:pPr algn="ctr" fontAlgn="ctr"/>
                      <a:r>
                        <a:rPr lang="en-US" sz="1800" b="1" u="none" strike="noStrike">
                          <a:effectLst/>
                        </a:rPr>
                        <a:t>Description</a:t>
                      </a:r>
                      <a:endParaRPr lang="en-US" sz="18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Blended measure of CPU, Memory and IO</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Virtual Core</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94341167"/>
                  </a:ext>
                </a:extLst>
              </a:tr>
              <a:tr h="726240">
                <a:tc>
                  <a:txBody>
                    <a:bodyPr/>
                    <a:lstStyle/>
                    <a:p>
                      <a:pPr algn="ctr" fontAlgn="ctr"/>
                      <a:r>
                        <a:rPr lang="en-US" sz="1800" b="1" u="none" strike="noStrike">
                          <a:effectLst/>
                        </a:rPr>
                        <a:t>Pricing</a:t>
                      </a:r>
                      <a:endParaRPr lang="en-US" sz="18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Per Database, fixed price for compute, backup and storage</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Per Database, separate charges for your compute and storage</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69742471"/>
                  </a:ext>
                </a:extLst>
              </a:tr>
              <a:tr h="726240">
                <a:tc>
                  <a:txBody>
                    <a:bodyPr/>
                    <a:lstStyle/>
                    <a:p>
                      <a:pPr algn="ctr" fontAlgn="ctr"/>
                      <a:r>
                        <a:rPr lang="en-US" sz="1800" b="1" u="none" strike="noStrike">
                          <a:effectLst/>
                        </a:rPr>
                        <a:t>Benefits</a:t>
                      </a:r>
                      <a:endParaRPr lang="en-US" sz="18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Simpler option. One fixed price includes everything</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More options, but gives you more flexibility and transparency into what you are paying for</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51370065"/>
                  </a:ext>
                </a:extLst>
              </a:tr>
              <a:tr h="726240">
                <a:tc>
                  <a:txBody>
                    <a:bodyPr/>
                    <a:lstStyle/>
                    <a:p>
                      <a:pPr algn="ctr" fontAlgn="ctr"/>
                      <a:r>
                        <a:rPr lang="en-US" sz="1800" b="1" u="none" strike="noStrike">
                          <a:effectLst/>
                        </a:rPr>
                        <a:t>Base Model</a:t>
                      </a:r>
                      <a:endParaRPr lang="en-US" sz="18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Offers more lower end performance options</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2 cores</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02658600"/>
                  </a:ext>
                </a:extLst>
              </a:tr>
              <a:tr h="363121">
                <a:tc>
                  <a:txBody>
                    <a:bodyPr/>
                    <a:lstStyle/>
                    <a:p>
                      <a:pPr algn="ctr" fontAlgn="ctr"/>
                      <a:r>
                        <a:rPr lang="en-US" sz="1800" b="1" u="none" strike="noStrike">
                          <a:effectLst/>
                        </a:rPr>
                        <a:t>Licensing</a:t>
                      </a:r>
                      <a:endParaRPr lang="en-US" sz="18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Licensing included</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Use Azure Hybrid Benefit to save</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64962879"/>
                  </a:ext>
                </a:extLst>
              </a:tr>
              <a:tr h="726240">
                <a:tc>
                  <a:txBody>
                    <a:bodyPr/>
                    <a:lstStyle/>
                    <a:p>
                      <a:pPr algn="ctr" fontAlgn="ctr"/>
                      <a:r>
                        <a:rPr lang="en-US" sz="1800" b="1" u="none" strike="noStrike">
                          <a:effectLst/>
                        </a:rPr>
                        <a:t>Tiers</a:t>
                      </a:r>
                      <a:endParaRPr lang="en-US" sz="18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Basic, Standard, Premium</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800" u="none" strike="noStrike">
                          <a:effectLst/>
                        </a:rPr>
                        <a:t>General Purpose, Hyperscale, Business Critical (Gen 4 &amp; Gen 5)</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39695699"/>
                  </a:ext>
                </a:extLst>
              </a:tr>
            </a:tbl>
          </a:graphicData>
        </a:graphic>
      </p:graphicFrame>
    </p:spTree>
    <p:extLst>
      <p:ext uri="{BB962C8B-B14F-4D97-AF65-F5344CB8AC3E}">
        <p14:creationId xmlns:p14="http://schemas.microsoft.com/office/powerpoint/2010/main" val="999883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 Database DTU Calculator</a:t>
            </a:r>
          </a:p>
        </p:txBody>
      </p:sp>
      <p:sp>
        <p:nvSpPr>
          <p:cNvPr id="5" name="Rectangle 4">
            <a:extLst>
              <a:ext uri="{FF2B5EF4-FFF2-40B4-BE49-F238E27FC236}">
                <a16:creationId xmlns:a16="http://schemas.microsoft.com/office/drawing/2014/main" id="{3033B789-748C-4905-B134-180DF4203CF9}"/>
              </a:ext>
            </a:extLst>
          </p:cNvPr>
          <p:cNvSpPr/>
          <p:nvPr/>
        </p:nvSpPr>
        <p:spPr>
          <a:xfrm>
            <a:off x="588263" y="1325161"/>
            <a:ext cx="5956916" cy="4401205"/>
          </a:xfrm>
          <a:prstGeom prst="rect">
            <a:avLst/>
          </a:prstGeom>
        </p:spPr>
        <p:txBody>
          <a:bodyPr wrap="square">
            <a:spAutoFit/>
          </a:bodyPr>
          <a:lstStyle/>
          <a:p>
            <a:r>
              <a:rPr lang="en-US" sz="4000"/>
              <a:t>A tool that helps us determine the number of DTUs needed and what Tier. Also, can evaluate multiple workloads for Elastic Pools</a:t>
            </a:r>
          </a:p>
          <a:p>
            <a:endParaRPr lang="en-US" sz="4000">
              <a:latin typeface="Ubuntu Light"/>
            </a:endParaRPr>
          </a:p>
        </p:txBody>
      </p:sp>
      <p:sp>
        <p:nvSpPr>
          <p:cNvPr id="4" name="TextBox 3">
            <a:extLst>
              <a:ext uri="{FF2B5EF4-FFF2-40B4-BE49-F238E27FC236}">
                <a16:creationId xmlns:a16="http://schemas.microsoft.com/office/drawing/2014/main" id="{448D309C-9F0F-41F5-A558-AE35DA264AE3}"/>
              </a:ext>
            </a:extLst>
          </p:cNvPr>
          <p:cNvSpPr txBox="1"/>
          <p:nvPr/>
        </p:nvSpPr>
        <p:spPr>
          <a:xfrm>
            <a:off x="493295" y="5532839"/>
            <a:ext cx="5230727" cy="461665"/>
          </a:xfrm>
          <a:prstGeom prst="rect">
            <a:avLst/>
          </a:prstGeom>
          <a:noFill/>
        </p:spPr>
        <p:txBody>
          <a:bodyPr wrap="none" rtlCol="0">
            <a:spAutoFit/>
          </a:bodyPr>
          <a:lstStyle/>
          <a:p>
            <a:r>
              <a:rPr lang="en-US" sz="2400">
                <a:hlinkClick r:id="rId3"/>
              </a:rPr>
              <a:t>https://dtucalculator.azurewebsites.net/</a:t>
            </a:r>
            <a:endParaRPr lang="en-US" sz="2400"/>
          </a:p>
        </p:txBody>
      </p:sp>
      <p:pic>
        <p:nvPicPr>
          <p:cNvPr id="6" name="Picture 5">
            <a:extLst>
              <a:ext uri="{FF2B5EF4-FFF2-40B4-BE49-F238E27FC236}">
                <a16:creationId xmlns:a16="http://schemas.microsoft.com/office/drawing/2014/main" id="{52B984F7-B746-4564-8C82-E1B322809300}"/>
              </a:ext>
            </a:extLst>
          </p:cNvPr>
          <p:cNvPicPr>
            <a:picLocks noChangeAspect="1"/>
          </p:cNvPicPr>
          <p:nvPr/>
        </p:nvPicPr>
        <p:blipFill>
          <a:blip r:embed="rId4"/>
          <a:stretch>
            <a:fillRect/>
          </a:stretch>
        </p:blipFill>
        <p:spPr>
          <a:xfrm>
            <a:off x="6758019" y="1325161"/>
            <a:ext cx="4629150" cy="4238625"/>
          </a:xfrm>
          <a:prstGeom prst="rect">
            <a:avLst/>
          </a:prstGeom>
        </p:spPr>
      </p:pic>
    </p:spTree>
    <p:extLst>
      <p:ext uri="{BB962C8B-B14F-4D97-AF65-F5344CB8AC3E}">
        <p14:creationId xmlns:p14="http://schemas.microsoft.com/office/powerpoint/2010/main" val="3904692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 Database DTU Calculator (cont’d)</a:t>
            </a:r>
          </a:p>
        </p:txBody>
      </p:sp>
      <p:sp>
        <p:nvSpPr>
          <p:cNvPr id="5" name="Rectangle 4">
            <a:extLst>
              <a:ext uri="{FF2B5EF4-FFF2-40B4-BE49-F238E27FC236}">
                <a16:creationId xmlns:a16="http://schemas.microsoft.com/office/drawing/2014/main" id="{3033B789-748C-4905-B134-180DF4203CF9}"/>
              </a:ext>
            </a:extLst>
          </p:cNvPr>
          <p:cNvSpPr/>
          <p:nvPr/>
        </p:nvSpPr>
        <p:spPr>
          <a:xfrm>
            <a:off x="588262" y="1325161"/>
            <a:ext cx="6594591" cy="4401205"/>
          </a:xfrm>
          <a:prstGeom prst="rect">
            <a:avLst/>
          </a:prstGeom>
        </p:spPr>
        <p:txBody>
          <a:bodyPr wrap="square">
            <a:spAutoFit/>
          </a:bodyPr>
          <a:lstStyle/>
          <a:p>
            <a:r>
              <a:rPr lang="en-US" sz="4000"/>
              <a:t>If you are using SentryOne as your monitoring tool and plan to use this calculator, check out this blog post on how you can take advantage of data already being collected </a:t>
            </a:r>
          </a:p>
          <a:p>
            <a:endParaRPr lang="en-US" sz="4000">
              <a:latin typeface="Ubuntu Light"/>
            </a:endParaRPr>
          </a:p>
        </p:txBody>
      </p:sp>
      <p:sp>
        <p:nvSpPr>
          <p:cNvPr id="4" name="TextBox 3">
            <a:extLst>
              <a:ext uri="{FF2B5EF4-FFF2-40B4-BE49-F238E27FC236}">
                <a16:creationId xmlns:a16="http://schemas.microsoft.com/office/drawing/2014/main" id="{448D309C-9F0F-41F5-A558-AE35DA264AE3}"/>
              </a:ext>
            </a:extLst>
          </p:cNvPr>
          <p:cNvSpPr txBox="1"/>
          <p:nvPr/>
        </p:nvSpPr>
        <p:spPr>
          <a:xfrm>
            <a:off x="439943" y="5448618"/>
            <a:ext cx="11166840" cy="369332"/>
          </a:xfrm>
          <a:prstGeom prst="rect">
            <a:avLst/>
          </a:prstGeom>
          <a:noFill/>
        </p:spPr>
        <p:txBody>
          <a:bodyPr wrap="none" rtlCol="0">
            <a:spAutoFit/>
          </a:bodyPr>
          <a:lstStyle/>
          <a:p>
            <a:r>
              <a:rPr lang="en-US">
                <a:hlinkClick r:id="rId3"/>
              </a:rPr>
              <a:t>https://sqlperformance.com/2019/04/sql-performance/sending-sentryone-data-to-azure-sql-database-dtu-calculator</a:t>
            </a:r>
            <a:endParaRPr lang="en-US"/>
          </a:p>
        </p:txBody>
      </p:sp>
      <p:pic>
        <p:nvPicPr>
          <p:cNvPr id="25602" name="Picture 2" descr="Image result for sqlperformance">
            <a:extLst>
              <a:ext uri="{FF2B5EF4-FFF2-40B4-BE49-F238E27FC236}">
                <a16:creationId xmlns:a16="http://schemas.microsoft.com/office/drawing/2014/main" id="{EF4B7C8C-9A2E-4DA5-B655-9E3BAA39E2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2853" y="2505975"/>
            <a:ext cx="4783482" cy="139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43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The Non-Azure Factors</a:t>
            </a: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11018520" cy="4401205"/>
          </a:xfrm>
          <a:prstGeom prst="rect">
            <a:avLst/>
          </a:prstGeom>
        </p:spPr>
        <p:txBody>
          <a:bodyPr wrap="square">
            <a:spAutoFit/>
          </a:bodyPr>
          <a:lstStyle/>
          <a:p>
            <a:pPr marL="285750" indent="-285750">
              <a:buFont typeface="Arial" panose="020B0604020202020204" pitchFamily="34" charset="0"/>
              <a:buChar char="•"/>
            </a:pPr>
            <a:r>
              <a:rPr lang="en-US" sz="4000" dirty="0">
                <a:latin typeface="Ubuntu Light"/>
              </a:rPr>
              <a:t>Monitoring tools</a:t>
            </a:r>
          </a:p>
          <a:p>
            <a:pPr marL="285750" indent="-285750">
              <a:buFont typeface="Arial" panose="020B0604020202020204" pitchFamily="34" charset="0"/>
              <a:buChar char="•"/>
            </a:pPr>
            <a:r>
              <a:rPr lang="en-US" sz="4000" dirty="0">
                <a:latin typeface="Ubuntu Light"/>
              </a:rPr>
              <a:t>Additional software (</a:t>
            </a:r>
            <a:r>
              <a:rPr lang="en-US" sz="4000" dirty="0" err="1">
                <a:latin typeface="Ubuntu Light"/>
              </a:rPr>
              <a:t>Iaas</a:t>
            </a:r>
            <a:r>
              <a:rPr lang="en-US" sz="4000" dirty="0">
                <a:latin typeface="Ubuntu Light"/>
              </a:rPr>
              <a:t>)</a:t>
            </a:r>
          </a:p>
          <a:p>
            <a:pPr marL="285750" indent="-285750">
              <a:buFont typeface="Arial" panose="020B0604020202020204" pitchFamily="34" charset="0"/>
              <a:buChar char="•"/>
            </a:pPr>
            <a:r>
              <a:rPr lang="en-US" sz="4000" dirty="0">
                <a:latin typeface="Ubuntu Light"/>
              </a:rPr>
              <a:t>If your applications are supported in the cloud and if application licenses are transferrable</a:t>
            </a:r>
          </a:p>
          <a:p>
            <a:pPr marL="285750" indent="-285750">
              <a:buFont typeface="Arial" panose="020B0604020202020204" pitchFamily="34" charset="0"/>
              <a:buChar char="•"/>
            </a:pPr>
            <a:r>
              <a:rPr lang="en-US" sz="4000" dirty="0">
                <a:latin typeface="Ubuntu Light"/>
              </a:rPr>
              <a:t>Compatibility of network hardware\services to the Azure gateways</a:t>
            </a:r>
          </a:p>
          <a:p>
            <a:pPr marL="285750" indent="-285750">
              <a:buFont typeface="Arial" panose="020B0604020202020204" pitchFamily="34" charset="0"/>
              <a:buChar char="•"/>
            </a:pPr>
            <a:r>
              <a:rPr lang="en-US" sz="4000" dirty="0">
                <a:latin typeface="Ubuntu Light"/>
              </a:rPr>
              <a:t>Training for your staff</a:t>
            </a:r>
          </a:p>
        </p:txBody>
      </p:sp>
    </p:spTree>
    <p:extLst>
      <p:ext uri="{BB962C8B-B14F-4D97-AF65-F5344CB8AC3E}">
        <p14:creationId xmlns:p14="http://schemas.microsoft.com/office/powerpoint/2010/main" val="138892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Agenda</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2554545"/>
          </a:xfrm>
          <a:prstGeom prst="rect">
            <a:avLst/>
          </a:prstGeom>
        </p:spPr>
        <p:txBody>
          <a:bodyPr wrap="square">
            <a:spAutoFit/>
          </a:bodyPr>
          <a:lstStyle/>
          <a:p>
            <a:pPr marL="285750" indent="-285750">
              <a:buFont typeface="Arial" panose="020B0604020202020204" pitchFamily="34" charset="0"/>
              <a:buChar char="•"/>
            </a:pPr>
            <a:r>
              <a:rPr lang="en-US" sz="4000" dirty="0">
                <a:latin typeface="Ubuntu Light"/>
              </a:rPr>
              <a:t>Discuss why we should care about cost management</a:t>
            </a:r>
          </a:p>
          <a:p>
            <a:pPr marL="285750" indent="-285750">
              <a:buFont typeface="Arial" panose="020B0604020202020204" pitchFamily="34" charset="0"/>
              <a:buChar char="•"/>
            </a:pPr>
            <a:r>
              <a:rPr lang="en-US" sz="4000" dirty="0">
                <a:latin typeface="Ubuntu Light"/>
              </a:rPr>
              <a:t>Discuss how you can determine the cost for your move to Azure</a:t>
            </a:r>
          </a:p>
          <a:p>
            <a:pPr marL="285750" indent="-285750">
              <a:buFont typeface="Arial" panose="020B0604020202020204" pitchFamily="34" charset="0"/>
              <a:buChar char="•"/>
            </a:pPr>
            <a:r>
              <a:rPr lang="en-US" sz="4000" dirty="0">
                <a:latin typeface="Ubuntu Light"/>
              </a:rPr>
              <a:t>Discuss considerations\gotchas along the way</a:t>
            </a:r>
          </a:p>
        </p:txBody>
      </p:sp>
    </p:spTree>
    <p:extLst>
      <p:ext uri="{BB962C8B-B14F-4D97-AF65-F5344CB8AC3E}">
        <p14:creationId xmlns:p14="http://schemas.microsoft.com/office/powerpoint/2010/main" val="2778388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roi clipart">
            <a:extLst>
              <a:ext uri="{FF2B5EF4-FFF2-40B4-BE49-F238E27FC236}">
                <a16:creationId xmlns:a16="http://schemas.microsoft.com/office/drawing/2014/main" id="{EBCF652A-895C-4D1B-AEDC-03F8DDDAD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74" y="1744504"/>
            <a:ext cx="4190289" cy="336899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Selling to Your Business: Building</a:t>
            </a: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 Your ROI</a:t>
            </a: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8007097" cy="7355860"/>
          </a:xfrm>
          <a:prstGeom prst="rect">
            <a:avLst/>
          </a:prstGeom>
        </p:spPr>
        <p:txBody>
          <a:bodyPr wrap="square">
            <a:spAutoFit/>
          </a:bodyPr>
          <a:lstStyle/>
          <a:p>
            <a:pPr marL="285750" indent="-285750">
              <a:buFont typeface="Arial" panose="020B0604020202020204" pitchFamily="34" charset="0"/>
              <a:buChar char="•"/>
            </a:pPr>
            <a:r>
              <a:rPr lang="en-US" sz="3600" dirty="0">
                <a:latin typeface="Ubuntu Light"/>
              </a:rPr>
              <a:t>Comparing on-prem costs to estimated cloud costs</a:t>
            </a:r>
          </a:p>
          <a:p>
            <a:pPr marL="285750" indent="-285750">
              <a:buFont typeface="Arial" panose="020B0604020202020204" pitchFamily="34" charset="0"/>
              <a:buChar char="•"/>
            </a:pPr>
            <a:r>
              <a:rPr lang="en-US" sz="3600" dirty="0">
                <a:latin typeface="Ubuntu Light"/>
              </a:rPr>
              <a:t>Shift from Capital (</a:t>
            </a:r>
            <a:r>
              <a:rPr lang="en-US" sz="3600" dirty="0" err="1">
                <a:latin typeface="Ubuntu Light"/>
              </a:rPr>
              <a:t>CapEx</a:t>
            </a:r>
            <a:r>
              <a:rPr lang="en-US" sz="3600" dirty="0">
                <a:latin typeface="Ubuntu Light"/>
              </a:rPr>
              <a:t>) to Operating (</a:t>
            </a:r>
            <a:r>
              <a:rPr lang="en-US" sz="3600" dirty="0" err="1">
                <a:latin typeface="Ubuntu Light"/>
              </a:rPr>
              <a:t>OpEx</a:t>
            </a:r>
            <a:r>
              <a:rPr lang="en-US" sz="3600" dirty="0">
                <a:latin typeface="Ubuntu Light"/>
              </a:rPr>
              <a:t>)</a:t>
            </a:r>
          </a:p>
          <a:p>
            <a:pPr marL="285750" indent="-285750">
              <a:buFont typeface="Arial" panose="020B0604020202020204" pitchFamily="34" charset="0"/>
              <a:buChar char="•"/>
            </a:pPr>
            <a:r>
              <a:rPr lang="en-US" sz="3600" dirty="0">
                <a:latin typeface="Ubuntu Light"/>
              </a:rPr>
              <a:t>Utilization</a:t>
            </a:r>
          </a:p>
          <a:p>
            <a:pPr marL="285750" indent="-285750">
              <a:buFont typeface="Arial" panose="020B0604020202020204" pitchFamily="34" charset="0"/>
              <a:buChar char="•"/>
            </a:pPr>
            <a:r>
              <a:rPr lang="en-US" sz="3600" dirty="0">
                <a:latin typeface="Ubuntu Light"/>
              </a:rPr>
              <a:t>Time Reduction </a:t>
            </a:r>
          </a:p>
          <a:p>
            <a:pPr marL="285750" indent="-285750">
              <a:buFont typeface="Arial" panose="020B0604020202020204" pitchFamily="34" charset="0"/>
              <a:buChar char="•"/>
            </a:pPr>
            <a:r>
              <a:rPr lang="en-US" sz="3600" dirty="0">
                <a:latin typeface="Ubuntu Light"/>
              </a:rPr>
              <a:t>Scale</a:t>
            </a:r>
          </a:p>
          <a:p>
            <a:pPr marL="285750" indent="-285750">
              <a:buFont typeface="Arial" panose="020B0604020202020204" pitchFamily="34" charset="0"/>
              <a:buChar char="•"/>
            </a:pPr>
            <a:r>
              <a:rPr lang="en-US" sz="3600" dirty="0">
                <a:latin typeface="Ubuntu Light"/>
              </a:rPr>
              <a:t>Quality</a:t>
            </a:r>
          </a:p>
          <a:p>
            <a:pPr marL="742950" lvl="1" indent="-285750">
              <a:buFont typeface="Arial" panose="020B0604020202020204" pitchFamily="34" charset="0"/>
              <a:buChar char="•"/>
            </a:pPr>
            <a:endParaRPr lang="en-US" sz="3600" dirty="0">
              <a:latin typeface="Ubuntu Light"/>
            </a:endParaRPr>
          </a:p>
          <a:p>
            <a:endParaRPr lang="en-US" sz="3600" dirty="0">
              <a:latin typeface="Ubuntu Light"/>
            </a:endParaRPr>
          </a:p>
          <a:p>
            <a:pPr marL="285750" indent="-285750">
              <a:buFont typeface="Arial" panose="020B0604020202020204" pitchFamily="34" charset="0"/>
              <a:buChar char="•"/>
            </a:pPr>
            <a:endParaRPr lang="en-US" sz="3600" dirty="0">
              <a:latin typeface="Ubuntu Light"/>
            </a:endParaRPr>
          </a:p>
          <a:p>
            <a:pPr marL="285750" indent="-285750">
              <a:buFont typeface="Arial" panose="020B0604020202020204" pitchFamily="34" charset="0"/>
              <a:buChar char="•"/>
            </a:pPr>
            <a:endParaRPr lang="en-US" sz="3600" dirty="0">
              <a:latin typeface="Ubuntu Light"/>
            </a:endParaRPr>
          </a:p>
          <a:p>
            <a:pPr marL="285750" indent="-285750">
              <a:buFont typeface="Arial" panose="020B0604020202020204" pitchFamily="34" charset="0"/>
              <a:buChar char="•"/>
            </a:pPr>
            <a:endParaRPr lang="en-US" sz="4000" dirty="0">
              <a:latin typeface="Ubuntu Light"/>
            </a:endParaRPr>
          </a:p>
        </p:txBody>
      </p:sp>
    </p:spTree>
    <p:extLst>
      <p:ext uri="{BB962C8B-B14F-4D97-AF65-F5344CB8AC3E}">
        <p14:creationId xmlns:p14="http://schemas.microsoft.com/office/powerpoint/2010/main" val="782861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28C7F7-5811-489D-BDBF-B149E9E1AE67}"/>
              </a:ext>
            </a:extLst>
          </p:cNvPr>
          <p:cNvSpPr/>
          <p:nvPr/>
        </p:nvSpPr>
        <p:spPr>
          <a:xfrm>
            <a:off x="439673" y="2456731"/>
            <a:ext cx="11018520" cy="1200329"/>
          </a:xfrm>
          <a:prstGeom prst="rect">
            <a:avLst/>
          </a:prstGeom>
        </p:spPr>
        <p:txBody>
          <a:bodyPr wrap="square">
            <a:spAutoFit/>
          </a:bodyPr>
          <a:lstStyle/>
          <a:p>
            <a:pPr algn="ctr"/>
            <a:r>
              <a:rPr lang="en-US" sz="7200" dirty="0">
                <a:latin typeface="Ubuntu Light"/>
              </a:rPr>
              <a:t>Questions? </a:t>
            </a:r>
          </a:p>
        </p:txBody>
      </p:sp>
    </p:spTree>
    <p:extLst>
      <p:ext uri="{BB962C8B-B14F-4D97-AF65-F5344CB8AC3E}">
        <p14:creationId xmlns:p14="http://schemas.microsoft.com/office/powerpoint/2010/main" val="344955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Major Cost Considerations</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3785652"/>
          </a:xfrm>
          <a:prstGeom prst="rect">
            <a:avLst/>
          </a:prstGeom>
        </p:spPr>
        <p:txBody>
          <a:bodyPr wrap="square">
            <a:spAutoFit/>
          </a:bodyPr>
          <a:lstStyle/>
          <a:p>
            <a:pPr marL="285750" indent="-285750">
              <a:buFont typeface="Arial" panose="020B0604020202020204" pitchFamily="34" charset="0"/>
              <a:buChar char="•"/>
            </a:pPr>
            <a:r>
              <a:rPr lang="en-US" sz="4000" dirty="0">
                <a:latin typeface="Ubuntu Light"/>
              </a:rPr>
              <a:t>Costs for establishing network connectivity</a:t>
            </a:r>
            <a:r>
              <a:rPr lang="en-US" sz="3200" dirty="0">
                <a:latin typeface="Ubuntu Light"/>
              </a:rPr>
              <a:t> </a:t>
            </a:r>
          </a:p>
          <a:p>
            <a:pPr marL="285750" indent="-285750">
              <a:buFont typeface="Arial" panose="020B0604020202020204" pitchFamily="34" charset="0"/>
              <a:buChar char="•"/>
            </a:pPr>
            <a:r>
              <a:rPr lang="en-US" sz="4000" dirty="0">
                <a:latin typeface="Ubuntu Light"/>
              </a:rPr>
              <a:t>Pricing for running your workloads</a:t>
            </a:r>
          </a:p>
          <a:p>
            <a:pPr marL="285750" indent="-285750">
              <a:buFont typeface="Arial" panose="020B0604020202020204" pitchFamily="34" charset="0"/>
              <a:buChar char="•"/>
            </a:pPr>
            <a:r>
              <a:rPr lang="en-US" sz="4000" dirty="0">
                <a:latin typeface="Ubuntu Light"/>
              </a:rPr>
              <a:t>Determine which products to use and when</a:t>
            </a:r>
          </a:p>
          <a:p>
            <a:pPr marL="742950" lvl="1" indent="-285750">
              <a:buFont typeface="Arial" panose="020B0604020202020204" pitchFamily="34" charset="0"/>
              <a:buChar char="•"/>
            </a:pPr>
            <a:r>
              <a:rPr lang="en-US" sz="4000" dirty="0" err="1">
                <a:latin typeface="Ubuntu Light"/>
              </a:rPr>
              <a:t>Iaas</a:t>
            </a:r>
            <a:r>
              <a:rPr lang="en-US" sz="4000" dirty="0">
                <a:latin typeface="Ubuntu Light"/>
              </a:rPr>
              <a:t> vs </a:t>
            </a:r>
            <a:r>
              <a:rPr lang="en-US" sz="4000" dirty="0" err="1">
                <a:latin typeface="Ubuntu Light"/>
              </a:rPr>
              <a:t>Paas</a:t>
            </a:r>
            <a:endParaRPr lang="en-US" sz="4000" dirty="0">
              <a:latin typeface="Ubuntu Light"/>
            </a:endParaRPr>
          </a:p>
          <a:p>
            <a:pPr marL="285750" indent="-285750">
              <a:buFont typeface="Arial" panose="020B0604020202020204" pitchFamily="34" charset="0"/>
              <a:buChar char="•"/>
            </a:pPr>
            <a:r>
              <a:rPr lang="en-US" sz="4000" dirty="0">
                <a:latin typeface="Ubuntu Light"/>
              </a:rPr>
              <a:t>The non-Azure factors</a:t>
            </a:r>
          </a:p>
          <a:p>
            <a:pPr marL="285750" indent="-285750">
              <a:buFont typeface="Arial" panose="020B0604020202020204" pitchFamily="34" charset="0"/>
              <a:buChar char="•"/>
            </a:pPr>
            <a:r>
              <a:rPr lang="en-US" sz="4000" dirty="0">
                <a:latin typeface="Ubuntu Light"/>
              </a:rPr>
              <a:t>Planning for future growth</a:t>
            </a:r>
          </a:p>
        </p:txBody>
      </p:sp>
    </p:spTree>
    <p:extLst>
      <p:ext uri="{BB962C8B-B14F-4D97-AF65-F5344CB8AC3E}">
        <p14:creationId xmlns:p14="http://schemas.microsoft.com/office/powerpoint/2010/main" val="195551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Networking Considerations that Impact Cost</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4401205"/>
          </a:xfrm>
          <a:prstGeom prst="rect">
            <a:avLst/>
          </a:prstGeom>
        </p:spPr>
        <p:txBody>
          <a:bodyPr wrap="square">
            <a:spAutoFit/>
          </a:bodyPr>
          <a:lstStyle/>
          <a:p>
            <a:pPr marL="285750" indent="-285750">
              <a:buFont typeface="Arial" panose="020B0604020202020204" pitchFamily="34" charset="0"/>
              <a:buChar char="•"/>
            </a:pPr>
            <a:r>
              <a:rPr lang="en-US" sz="4000" dirty="0">
                <a:latin typeface="Ubuntu Light"/>
              </a:rPr>
              <a:t>Consider latency and how it may affect the end user experience</a:t>
            </a:r>
            <a:endParaRPr lang="en-US" sz="3200" dirty="0">
              <a:latin typeface="Ubuntu Light"/>
            </a:endParaRPr>
          </a:p>
          <a:p>
            <a:pPr marL="285750" indent="-285750">
              <a:buFont typeface="Arial" panose="020B0604020202020204" pitchFamily="34" charset="0"/>
              <a:buChar char="•"/>
            </a:pPr>
            <a:r>
              <a:rPr lang="en-US" sz="4000" dirty="0">
                <a:latin typeface="Ubuntu Light"/>
              </a:rPr>
              <a:t>Understand data transfers as this has associated cost</a:t>
            </a:r>
          </a:p>
          <a:p>
            <a:pPr marL="285750" indent="-285750">
              <a:buFont typeface="Arial" panose="020B0604020202020204" pitchFamily="34" charset="0"/>
              <a:buChar char="•"/>
            </a:pPr>
            <a:r>
              <a:rPr lang="en-US" sz="4000" dirty="0">
                <a:latin typeface="Ubuntu Light"/>
              </a:rPr>
              <a:t>Determine how much bandwidth</a:t>
            </a:r>
          </a:p>
          <a:p>
            <a:pPr marL="742950" lvl="1" indent="-285750">
              <a:buFont typeface="Arial" panose="020B0604020202020204" pitchFamily="34" charset="0"/>
              <a:buChar char="•"/>
            </a:pPr>
            <a:r>
              <a:rPr lang="en-US" sz="3200" dirty="0">
                <a:latin typeface="Ubuntu Light"/>
              </a:rPr>
              <a:t>Is ExpressRoute needed? </a:t>
            </a:r>
          </a:p>
          <a:p>
            <a:pPr marL="285750" indent="-285750">
              <a:buFont typeface="Arial" panose="020B0604020202020204" pitchFamily="34" charset="0"/>
              <a:buChar char="•"/>
            </a:pPr>
            <a:r>
              <a:rPr lang="en-US" sz="4000" dirty="0">
                <a:latin typeface="Ubuntu Light"/>
              </a:rPr>
              <a:t>How often does it need to be running?</a:t>
            </a:r>
          </a:p>
          <a:p>
            <a:pPr marL="285750" indent="-285750">
              <a:buFont typeface="Arial" panose="020B0604020202020204" pitchFamily="34" charset="0"/>
              <a:buChar char="•"/>
            </a:pPr>
            <a:r>
              <a:rPr lang="en-US" sz="4000" dirty="0">
                <a:latin typeface="Ubuntu Light"/>
              </a:rPr>
              <a:t>Are you working with external connections? </a:t>
            </a:r>
          </a:p>
        </p:txBody>
      </p:sp>
    </p:spTree>
    <p:extLst>
      <p:ext uri="{BB962C8B-B14F-4D97-AF65-F5344CB8AC3E}">
        <p14:creationId xmlns:p14="http://schemas.microsoft.com/office/powerpoint/2010/main" val="260423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Why Should You Care? </a:t>
            </a:r>
          </a:p>
        </p:txBody>
      </p:sp>
      <p:pic>
        <p:nvPicPr>
          <p:cNvPr id="2" name="Picture 1">
            <a:extLst>
              <a:ext uri="{FF2B5EF4-FFF2-40B4-BE49-F238E27FC236}">
                <a16:creationId xmlns:a16="http://schemas.microsoft.com/office/drawing/2014/main" id="{C4CE5B96-E6D1-4D2E-89F7-DFEFD22EFBAC}"/>
              </a:ext>
            </a:extLst>
          </p:cNvPr>
          <p:cNvPicPr>
            <a:picLocks noChangeAspect="1"/>
          </p:cNvPicPr>
          <p:nvPr/>
        </p:nvPicPr>
        <p:blipFill>
          <a:blip r:embed="rId3"/>
          <a:stretch>
            <a:fillRect/>
          </a:stretch>
        </p:blipFill>
        <p:spPr>
          <a:xfrm>
            <a:off x="5531231" y="1474225"/>
            <a:ext cx="5974970" cy="3909549"/>
          </a:xfrm>
          <a:prstGeom prst="rect">
            <a:avLst/>
          </a:prstGeom>
        </p:spPr>
      </p:pic>
      <p:sp>
        <p:nvSpPr>
          <p:cNvPr id="3" name="TextBox 2">
            <a:extLst>
              <a:ext uri="{FF2B5EF4-FFF2-40B4-BE49-F238E27FC236}">
                <a16:creationId xmlns:a16="http://schemas.microsoft.com/office/drawing/2014/main" id="{329B7123-40B3-4744-BA33-2ED9F0A2C3F6}"/>
              </a:ext>
            </a:extLst>
          </p:cNvPr>
          <p:cNvSpPr txBox="1"/>
          <p:nvPr/>
        </p:nvSpPr>
        <p:spPr>
          <a:xfrm>
            <a:off x="685799" y="1474225"/>
            <a:ext cx="4983481" cy="3416320"/>
          </a:xfrm>
          <a:prstGeom prst="rect">
            <a:avLst/>
          </a:prstGeom>
          <a:noFill/>
        </p:spPr>
        <p:txBody>
          <a:bodyPr wrap="square" rtlCol="0">
            <a:spAutoFit/>
          </a:bodyPr>
          <a:lstStyle/>
          <a:p>
            <a:r>
              <a:rPr lang="en-US" sz="3600" b="1" dirty="0"/>
              <a:t>Costs is one of the leading factors that </a:t>
            </a:r>
          </a:p>
          <a:p>
            <a:r>
              <a:rPr lang="en-US" sz="3600" b="1" dirty="0"/>
              <a:t>keep people from moving to the cloud or influence their decision to move out</a:t>
            </a:r>
          </a:p>
        </p:txBody>
      </p:sp>
    </p:spTree>
    <p:extLst>
      <p:ext uri="{BB962C8B-B14F-4D97-AF65-F5344CB8AC3E}">
        <p14:creationId xmlns:p14="http://schemas.microsoft.com/office/powerpoint/2010/main" val="2144886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The Evolution of the DBA\Data Professional</a:t>
            </a:r>
          </a:p>
        </p:txBody>
      </p:sp>
      <p:pic>
        <p:nvPicPr>
          <p:cNvPr id="1026" name="Picture 2" descr="Image result for the evolution of people through the 2000s">
            <a:extLst>
              <a:ext uri="{FF2B5EF4-FFF2-40B4-BE49-F238E27FC236}">
                <a16:creationId xmlns:a16="http://schemas.microsoft.com/office/drawing/2014/main" id="{A9283C57-24B9-48C3-A765-BB4A165F7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420" y="1011198"/>
            <a:ext cx="7950200" cy="533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543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Cost Management is REALLY Important!</a:t>
            </a:r>
          </a:p>
        </p:txBody>
      </p:sp>
      <p:pic>
        <p:nvPicPr>
          <p:cNvPr id="4" name="Picture 3">
            <a:extLst>
              <a:ext uri="{FF2B5EF4-FFF2-40B4-BE49-F238E27FC236}">
                <a16:creationId xmlns:a16="http://schemas.microsoft.com/office/drawing/2014/main" id="{1438C9A7-2C23-4DCC-85EE-D0B2113626A9}"/>
              </a:ext>
            </a:extLst>
          </p:cNvPr>
          <p:cNvPicPr>
            <a:picLocks noChangeAspect="1"/>
          </p:cNvPicPr>
          <p:nvPr/>
        </p:nvPicPr>
        <p:blipFill>
          <a:blip r:embed="rId3"/>
          <a:stretch>
            <a:fillRect/>
          </a:stretch>
        </p:blipFill>
        <p:spPr>
          <a:xfrm>
            <a:off x="292417" y="1307783"/>
            <a:ext cx="5511939" cy="4018598"/>
          </a:xfrm>
          <a:prstGeom prst="rect">
            <a:avLst/>
          </a:prstGeom>
        </p:spPr>
      </p:pic>
      <p:pic>
        <p:nvPicPr>
          <p:cNvPr id="5" name="Picture 4">
            <a:extLst>
              <a:ext uri="{FF2B5EF4-FFF2-40B4-BE49-F238E27FC236}">
                <a16:creationId xmlns:a16="http://schemas.microsoft.com/office/drawing/2014/main" id="{3F2D1677-13F6-4591-906A-E00F065224E9}"/>
              </a:ext>
            </a:extLst>
          </p:cNvPr>
          <p:cNvPicPr>
            <a:picLocks noChangeAspect="1"/>
          </p:cNvPicPr>
          <p:nvPr/>
        </p:nvPicPr>
        <p:blipFill>
          <a:blip r:embed="rId4"/>
          <a:stretch>
            <a:fillRect/>
          </a:stretch>
        </p:blipFill>
        <p:spPr>
          <a:xfrm>
            <a:off x="5804356" y="1307783"/>
            <a:ext cx="6179788" cy="4018598"/>
          </a:xfrm>
          <a:prstGeom prst="rect">
            <a:avLst/>
          </a:prstGeom>
        </p:spPr>
      </p:pic>
    </p:spTree>
    <p:extLst>
      <p:ext uri="{BB962C8B-B14F-4D97-AF65-F5344CB8AC3E}">
        <p14:creationId xmlns:p14="http://schemas.microsoft.com/office/powerpoint/2010/main" val="1657262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Benefits of the Cloud</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5632311"/>
          </a:xfrm>
          <a:prstGeom prst="rect">
            <a:avLst/>
          </a:prstGeom>
        </p:spPr>
        <p:txBody>
          <a:bodyPr wrap="square">
            <a:spAutoFit/>
          </a:bodyPr>
          <a:lstStyle/>
          <a:p>
            <a:pPr marL="285750" indent="-285750">
              <a:buFont typeface="Arial" panose="020B0604020202020204" pitchFamily="34" charset="0"/>
              <a:buChar char="•"/>
            </a:pPr>
            <a:r>
              <a:rPr lang="en-US" sz="3600" dirty="0">
                <a:latin typeface="Ubuntu Light"/>
              </a:rPr>
              <a:t>Faster time to deployment</a:t>
            </a:r>
          </a:p>
          <a:p>
            <a:pPr marL="285750" indent="-285750">
              <a:buFont typeface="Arial" panose="020B0604020202020204" pitchFamily="34" charset="0"/>
              <a:buChar char="•"/>
            </a:pPr>
            <a:r>
              <a:rPr lang="en-US" sz="3600" dirty="0">
                <a:latin typeface="Ubuntu Light"/>
              </a:rPr>
              <a:t>Ability to scale up and down</a:t>
            </a:r>
          </a:p>
          <a:p>
            <a:pPr marL="285750" indent="-285750">
              <a:buFont typeface="Arial" panose="020B0604020202020204" pitchFamily="34" charset="0"/>
              <a:buChar char="•"/>
            </a:pPr>
            <a:r>
              <a:rPr lang="en-US" sz="3600" dirty="0">
                <a:latin typeface="Ubuntu Light"/>
              </a:rPr>
              <a:t>Pay for what you use</a:t>
            </a:r>
          </a:p>
          <a:p>
            <a:pPr marL="285750" indent="-285750">
              <a:buFont typeface="Arial" panose="020B0604020202020204" pitchFamily="34" charset="0"/>
              <a:buChar char="•"/>
            </a:pPr>
            <a:r>
              <a:rPr lang="en-US" sz="3600" dirty="0">
                <a:latin typeface="Ubuntu Light"/>
              </a:rPr>
              <a:t>Security</a:t>
            </a:r>
          </a:p>
          <a:p>
            <a:pPr marL="285750" indent="-285750">
              <a:buFont typeface="Arial" panose="020B0604020202020204" pitchFamily="34" charset="0"/>
              <a:buChar char="•"/>
            </a:pPr>
            <a:r>
              <a:rPr lang="en-US" sz="3600" dirty="0">
                <a:latin typeface="Ubuntu Light"/>
              </a:rPr>
              <a:t>Accessibility</a:t>
            </a:r>
          </a:p>
          <a:p>
            <a:pPr marL="285750" indent="-285750">
              <a:buFont typeface="Arial" panose="020B0604020202020204" pitchFamily="34" charset="0"/>
              <a:buChar char="•"/>
            </a:pPr>
            <a:r>
              <a:rPr lang="en-US" sz="3600" dirty="0">
                <a:latin typeface="Ubuntu Light"/>
              </a:rPr>
              <a:t>Simplified Administration</a:t>
            </a:r>
          </a:p>
          <a:p>
            <a:pPr marL="285750" indent="-285750">
              <a:buFont typeface="Arial" panose="020B0604020202020204" pitchFamily="34" charset="0"/>
              <a:buChar char="•"/>
            </a:pPr>
            <a:r>
              <a:rPr lang="en-US" sz="3600" dirty="0">
                <a:latin typeface="Ubuntu Light"/>
              </a:rPr>
              <a:t>Improved HA\DR</a:t>
            </a:r>
          </a:p>
          <a:p>
            <a:pPr marL="285750" indent="-285750">
              <a:buFont typeface="Arial" panose="020B0604020202020204" pitchFamily="34" charset="0"/>
              <a:buChar char="•"/>
            </a:pPr>
            <a:r>
              <a:rPr lang="en-US" sz="3600" dirty="0">
                <a:latin typeface="Ubuntu Light"/>
              </a:rPr>
              <a:t>Stay on latest technology</a:t>
            </a:r>
          </a:p>
          <a:p>
            <a:pPr marL="285750" indent="-285750">
              <a:buFont typeface="Arial" panose="020B0604020202020204" pitchFamily="34" charset="0"/>
              <a:buChar char="•"/>
            </a:pPr>
            <a:r>
              <a:rPr lang="en-US" sz="3600" dirty="0">
                <a:latin typeface="Ubuntu Light"/>
              </a:rPr>
              <a:t>Controlled and manageable costs</a:t>
            </a:r>
          </a:p>
          <a:p>
            <a:endParaRPr lang="en-US" sz="3600" dirty="0">
              <a:latin typeface="Ubuntu Light"/>
            </a:endParaRPr>
          </a:p>
        </p:txBody>
      </p:sp>
      <p:pic>
        <p:nvPicPr>
          <p:cNvPr id="5122" name="Picture 2" descr="Image result for azure logo">
            <a:extLst>
              <a:ext uri="{FF2B5EF4-FFF2-40B4-BE49-F238E27FC236}">
                <a16:creationId xmlns:a16="http://schemas.microsoft.com/office/drawing/2014/main" id="{A60F5112-5FAA-4F4E-A855-C48D95D41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943" y="2141066"/>
            <a:ext cx="4714875"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986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Myths About Azure (in terms of costs)</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4278094"/>
          </a:xfrm>
          <a:prstGeom prst="rect">
            <a:avLst/>
          </a:prstGeom>
        </p:spPr>
        <p:txBody>
          <a:bodyPr wrap="square">
            <a:spAutoFit/>
          </a:bodyPr>
          <a:lstStyle/>
          <a:p>
            <a:pPr marL="285750" indent="-285750">
              <a:buFont typeface="Arial" panose="020B0604020202020204" pitchFamily="34" charset="0"/>
              <a:buChar char="•"/>
            </a:pPr>
            <a:r>
              <a:rPr lang="en-US" sz="4000" b="1" dirty="0">
                <a:latin typeface="Ubuntu Light"/>
              </a:rPr>
              <a:t>Myth 1</a:t>
            </a:r>
            <a:r>
              <a:rPr lang="en-US" sz="4000" dirty="0">
                <a:latin typeface="Ubuntu Light"/>
              </a:rPr>
              <a:t>: Lifting and shifting my entire infrastructure will result in significant cost savings</a:t>
            </a:r>
          </a:p>
          <a:p>
            <a:pPr marL="285750" indent="-285750">
              <a:buFont typeface="Arial" panose="020B0604020202020204" pitchFamily="34" charset="0"/>
              <a:buChar char="•"/>
            </a:pPr>
            <a:r>
              <a:rPr lang="en-US" sz="4000" b="1" dirty="0">
                <a:latin typeface="Ubuntu Light"/>
              </a:rPr>
              <a:t>Myth 2</a:t>
            </a:r>
            <a:r>
              <a:rPr lang="en-US" sz="4000" dirty="0">
                <a:latin typeface="Ubuntu Light"/>
              </a:rPr>
              <a:t>: Cloud is cheaper them on-prem hardware</a:t>
            </a:r>
          </a:p>
          <a:p>
            <a:pPr marL="285750" indent="-285750">
              <a:buFont typeface="Arial" panose="020B0604020202020204" pitchFamily="34" charset="0"/>
              <a:buChar char="•"/>
            </a:pPr>
            <a:r>
              <a:rPr lang="en-US" sz="4000" b="1" dirty="0">
                <a:latin typeface="Ubuntu Light"/>
              </a:rPr>
              <a:t>Myth 3</a:t>
            </a:r>
            <a:r>
              <a:rPr lang="en-US" sz="4000" dirty="0">
                <a:latin typeface="Ubuntu Light"/>
              </a:rPr>
              <a:t>: I just need to get on the cloud and watch the savings roll in</a:t>
            </a:r>
          </a:p>
          <a:p>
            <a:pPr marL="285750" indent="-285750">
              <a:buFont typeface="Arial" panose="020B0604020202020204" pitchFamily="34" charset="0"/>
              <a:buChar char="•"/>
            </a:pPr>
            <a:endParaRPr lang="en-US" sz="3600" dirty="0">
              <a:latin typeface="Ubuntu Light"/>
            </a:endParaRPr>
          </a:p>
          <a:p>
            <a:endParaRPr lang="en-US" sz="3600" dirty="0">
              <a:latin typeface="Ubuntu Light"/>
            </a:endParaRPr>
          </a:p>
        </p:txBody>
      </p:sp>
    </p:spTree>
    <p:extLst>
      <p:ext uri="{BB962C8B-B14F-4D97-AF65-F5344CB8AC3E}">
        <p14:creationId xmlns:p14="http://schemas.microsoft.com/office/powerpoint/2010/main" val="425235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5A501417-A623-4638-B5B3-C031432AE8D9}"/>
              </a:ext>
            </a:extLst>
          </p:cNvPr>
          <p:cNvSpPr txBox="1">
            <a:spLocks/>
          </p:cNvSpPr>
          <p:nvPr/>
        </p:nvSpPr>
        <p:spPr>
          <a:xfrm>
            <a:off x="586390" y="1560644"/>
            <a:ext cx="4898137" cy="3280642"/>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Segoe UI Semilight" panose="020B0402040204020203" pitchFamily="34" charset="0"/>
              </a:rPr>
              <a:t>The tools and information are available for you to estimate your cost to move to Azure and your run rate while there, although it does require some planning and work… There is not an easy button for this. </a:t>
            </a:r>
          </a:p>
        </p:txBody>
      </p:sp>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Costs of Azure</a:t>
            </a:r>
          </a:p>
        </p:txBody>
      </p:sp>
      <p:pic>
        <p:nvPicPr>
          <p:cNvPr id="1028" name="Picture 4" descr="Image result for no easy button">
            <a:extLst>
              <a:ext uri="{FF2B5EF4-FFF2-40B4-BE49-F238E27FC236}">
                <a16:creationId xmlns:a16="http://schemas.microsoft.com/office/drawing/2014/main" id="{94AC19F9-6459-4A23-8EE2-0806D13E5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475" y="902368"/>
            <a:ext cx="4417979" cy="430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820770"/>
      </p:ext>
    </p:extLst>
  </p:cSld>
  <p:clrMapOvr>
    <a:masterClrMapping/>
  </p:clrMapOvr>
</p:sld>
</file>

<file path=ppt/theme/theme1.xml><?xml version="1.0" encoding="utf-8"?>
<a:theme xmlns:a="http://schemas.openxmlformats.org/drawingml/2006/main" name="We're the On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itical Considerations When Moving to Azure - KK DM - v1.potx" id="{9202DE68-E4D3-43C2-9ABD-F3CCDA9FFAC6}" vid="{65B12388-8290-4098-BA4D-DE295CEFC466}"/>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itical Considerations When Moving to Azure - KK DM - v1.potx" id="{9202DE68-E4D3-43C2-9ABD-F3CCDA9FFAC6}" vid="{0545B1A7-2771-417F-B604-43B412AD0DBE}"/>
    </a:ext>
  </a:extLst>
</a:theme>
</file>

<file path=ppt/theme/theme3.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itical Considerations When Moving to Azure - KK DM - v1.potx" id="{9202DE68-E4D3-43C2-9ABD-F3CCDA9FFAC6}" vid="{75B2B409-C56C-4372-BA95-FFEF2764FB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F85DDF690DF84597BD6A1B6C0E9470" ma:contentTypeVersion="4" ma:contentTypeDescription="Create a new document." ma:contentTypeScope="" ma:versionID="4c6221b90b2145d9e356eb81ab467754">
  <xsd:schema xmlns:xsd="http://www.w3.org/2001/XMLSchema" xmlns:xs="http://www.w3.org/2001/XMLSchema" xmlns:p="http://schemas.microsoft.com/office/2006/metadata/properties" xmlns:ns2="acdaccf3-6ccb-43f1-ac29-0cc4e7c13963" targetNamespace="http://schemas.microsoft.com/office/2006/metadata/properties" ma:root="true" ma:fieldsID="bf9433804a87593c34e8f23930fb46f3" ns2:_="">
    <xsd:import namespace="acdaccf3-6ccb-43f1-ac29-0cc4e7c1396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daccf3-6ccb-43f1-ac29-0cc4e7c139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4F1AC7-2EEA-4672-A430-4EF8690A4374}">
  <ds:schemaRefs>
    <ds:schemaRef ds:uri="acdaccf3-6ccb-43f1-ac29-0cc4e7c139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2C924EB-A845-4545-A898-D510657DCA8F}">
  <ds:schemaRefs>
    <ds:schemaRef ds:uri="http://schemas.microsoft.com/sharepoint/v3/contenttype/forms"/>
  </ds:schemaRefs>
</ds:datastoreItem>
</file>

<file path=customXml/itemProps3.xml><?xml version="1.0" encoding="utf-8"?>
<ds:datastoreItem xmlns:ds="http://schemas.openxmlformats.org/officeDocument/2006/customXml" ds:itemID="{0C2DA9AC-1348-428A-936C-B7870A9EFF72}">
  <ds:schemaRefs>
    <ds:schemaRef ds:uri="acdaccf3-6ccb-43f1-ac29-0cc4e7c1396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Critical Considerations When Moving to Azure - KK DM - v1</Template>
  <TotalTime>54920</TotalTime>
  <Words>3297</Words>
  <Application>Microsoft Office PowerPoint</Application>
  <PresentationFormat>Widescreen</PresentationFormat>
  <Paragraphs>360</Paragraphs>
  <Slides>33</Slides>
  <Notes>32</Notes>
  <HiddenSlides>2</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33</vt:i4>
      </vt:variant>
    </vt:vector>
  </HeadingPairs>
  <TitlesOfParts>
    <vt:vector size="47" baseType="lpstr">
      <vt:lpstr>Arial</vt:lpstr>
      <vt:lpstr>Calibri</vt:lpstr>
      <vt:lpstr>Consolas</vt:lpstr>
      <vt:lpstr>Muli Regular</vt:lpstr>
      <vt:lpstr>Segoe UI</vt:lpstr>
      <vt:lpstr>Segoe UI Light</vt:lpstr>
      <vt:lpstr>Segoe UI Semibold</vt:lpstr>
      <vt:lpstr>Segoe UI Semilight</vt:lpstr>
      <vt:lpstr>Ubuntu</vt:lpstr>
      <vt:lpstr>Ubuntu Light</vt:lpstr>
      <vt:lpstr>Wingdings</vt:lpstr>
      <vt:lpstr>We're the One</vt:lpstr>
      <vt:lpstr>9-51056_Build 2019 Breakout_White Template</vt:lpstr>
      <vt:lpstr>2_9-51027_Microsoft_Ready_Template</vt:lpstr>
      <vt:lpstr>Determining the Cost to Move to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Considerations When Moving Data-Centric Workloads to Microsoft Azure</dc:title>
  <dc:creator>Denis M. McDowell</dc:creator>
  <cp:lastModifiedBy>Dustin</cp:lastModifiedBy>
  <cp:revision>41</cp:revision>
  <dcterms:created xsi:type="dcterms:W3CDTF">2019-10-28T14:13:37Z</dcterms:created>
  <dcterms:modified xsi:type="dcterms:W3CDTF">2020-02-12T23:38:01Z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0x010100BCF85DDF690DF84597BD6A1B6C0E9470</vt:lpwstr>
  </property>
</Properties>
</file>